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0"/>
  </p:notesMasterIdLst>
  <p:sldIdLst>
    <p:sldId id="301" r:id="rId2"/>
    <p:sldId id="275" r:id="rId3"/>
    <p:sldId id="276" r:id="rId4"/>
    <p:sldId id="281" r:id="rId5"/>
    <p:sldId id="306" r:id="rId6"/>
    <p:sldId id="312" r:id="rId7"/>
    <p:sldId id="313" r:id="rId8"/>
    <p:sldId id="298" r:id="rId9"/>
    <p:sldId id="314" r:id="rId10"/>
    <p:sldId id="315" r:id="rId11"/>
    <p:sldId id="308" r:id="rId12"/>
    <p:sldId id="309" r:id="rId13"/>
    <p:sldId id="316" r:id="rId14"/>
    <p:sldId id="317" r:id="rId15"/>
    <p:sldId id="318" r:id="rId16"/>
    <p:sldId id="319" r:id="rId17"/>
    <p:sldId id="320" r:id="rId18"/>
    <p:sldId id="279" r:id="rId19"/>
    <p:sldId id="310" r:id="rId20"/>
    <p:sldId id="307" r:id="rId21"/>
    <p:sldId id="300" r:id="rId22"/>
    <p:sldId id="280" r:id="rId23"/>
    <p:sldId id="290" r:id="rId24"/>
    <p:sldId id="297" r:id="rId25"/>
    <p:sldId id="292" r:id="rId26"/>
    <p:sldId id="311" r:id="rId27"/>
    <p:sldId id="303" r:id="rId28"/>
    <p:sldId id="277" r:id="rId29"/>
  </p:sldIdLst>
  <p:sldSz cx="9906000" cy="6858000" type="A4"/>
  <p:notesSz cx="6858000" cy="9144000"/>
  <p:embeddedFontLst>
    <p:embeddedFont>
      <p:font typeface="KoPubWorld돋움체 Bold" panose="020B0600000101010101" charset="-127"/>
      <p:bold r:id="rId31"/>
    </p:embeddedFont>
    <p:embeddedFont>
      <p:font typeface="KoPubWorld돋움체 Light" panose="020B0600000101010101" charset="-127"/>
      <p:regular r:id="rId32"/>
    </p:embeddedFont>
    <p:embeddedFont>
      <p:font typeface="KoPubWorld돋움체 Medium" panose="020B0600000101010101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나눔스퀘어" panose="020B0600000101010101" pitchFamily="50" charset="-127"/>
      <p:regular r:id="rId40"/>
    </p:embeddedFont>
    <p:embeddedFont>
      <p:font typeface="나눔스퀘어 Bold" panose="020B0600000101010101" pitchFamily="50" charset="-127"/>
      <p:bold r:id="rId41"/>
    </p:embeddedFont>
    <p:embeddedFont>
      <p:font typeface="나눔스퀘어 ExtraBold" panose="020B0600000101010101" pitchFamily="50" charset="-127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375C"/>
    <a:srgbClr val="004778"/>
    <a:srgbClr val="FFFFFF"/>
    <a:srgbClr val="007BB7"/>
    <a:srgbClr val="4CB8F1"/>
    <a:srgbClr val="00ADEF"/>
    <a:srgbClr val="65CDFB"/>
    <a:srgbClr val="007BB8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878" autoAdjust="0"/>
  </p:normalViewPr>
  <p:slideViewPr>
    <p:cSldViewPr snapToGrid="0">
      <p:cViewPr varScale="1">
        <p:scale>
          <a:sx n="62" d="100"/>
          <a:sy n="62" d="100"/>
        </p:scale>
        <p:origin x="1328" y="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F638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15-4044-B654-5B3DAD4235EE}"/>
              </c:ext>
            </c:extLst>
          </c:dPt>
          <c:dPt>
            <c:idx val="1"/>
            <c:bubble3D val="0"/>
            <c:spPr>
              <a:solidFill>
                <a:srgbClr val="36A2E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15-4044-B654-5B3DAD4235EE}"/>
              </c:ext>
            </c:extLst>
          </c:dPt>
          <c:dPt>
            <c:idx val="2"/>
            <c:bubble3D val="0"/>
            <c:spPr>
              <a:solidFill>
                <a:srgbClr val="FFCE5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C15-4044-B654-5B3DAD4235EE}"/>
              </c:ext>
            </c:extLst>
          </c:dPt>
          <c:dPt>
            <c:idx val="3"/>
            <c:bubble3D val="0"/>
            <c:spPr>
              <a:solidFill>
                <a:srgbClr val="4BC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C15-4044-B654-5B3DAD4235EE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</c:v>
                </c:pt>
                <c:pt idx="1">
                  <c:v>0.9</c:v>
                </c:pt>
                <c:pt idx="2">
                  <c:v>33.299999999999997</c:v>
                </c:pt>
                <c:pt idx="3">
                  <c:v>64.900000000000006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15-4044-B654-5B3DAD423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0C36686-F76A-4CC7-83BF-940E34C5B9CD}" type="datetimeFigureOut">
              <a:rPr lang="ko-KR" altLang="en-US" smtClean="0"/>
              <a:pPr/>
              <a:t>2020-08-28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525AF6F-7FDF-474D-AE52-C66069F052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20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58" rtl="0" eaLnBrk="1" latinLnBrk="1" hangingPunct="1">
      <a:defRPr sz="1257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78929" algn="l" defTabSz="957858" rtl="0" eaLnBrk="1" latinLnBrk="1" hangingPunct="1">
      <a:defRPr sz="1257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57858" algn="l" defTabSz="957858" rtl="0" eaLnBrk="1" latinLnBrk="1" hangingPunct="1">
      <a:defRPr sz="1257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436787" algn="l" defTabSz="957858" rtl="0" eaLnBrk="1" latinLnBrk="1" hangingPunct="1">
      <a:defRPr sz="1257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915716" algn="l" defTabSz="957858" rtl="0" eaLnBrk="1" latinLnBrk="1" hangingPunct="1">
      <a:defRPr sz="1257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394645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74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03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432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5AF6F-7FDF-474D-AE52-C66069F0527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810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5AF6F-7FDF-474D-AE52-C66069F0527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054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6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문제인식 및 제안 배경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설문조사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: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타당성 부여</a:t>
            </a: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아이디어 설명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비즈니스 모델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기술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: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간결하게 핵심만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프로토타입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비즈니스 모델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기술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: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간결하게 핵심만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프로토타입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슬라이드 한 장만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 장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위급상황 신고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쓰레기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카페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주차장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홍보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지역화폐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업계 현황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해외 사례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어플이야기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: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타당성 부여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춘천시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시민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사업주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수익모델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예산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: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효율성 부여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 역량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향후 방향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춘천시 사업과 연계해서 공공성 부여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5AF6F-7FDF-474D-AE52-C66069F0527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74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94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엑셀 파일을 불러오기 위해서 </a:t>
            </a:r>
            <a:r>
              <a:rPr lang="en-US" altLang="ko-KR" dirty="0" err="1"/>
              <a:t>readxl</a:t>
            </a:r>
            <a:r>
              <a:rPr lang="en-US" altLang="ko-KR" dirty="0"/>
              <a:t> </a:t>
            </a:r>
            <a:r>
              <a:rPr lang="ko-KR" altLang="en-US" dirty="0"/>
              <a:t>패키지를 불러오고</a:t>
            </a:r>
            <a:endParaRPr lang="en-US" altLang="ko-KR" dirty="0"/>
          </a:p>
          <a:p>
            <a:r>
              <a:rPr lang="ko-KR" altLang="en-US" dirty="0"/>
              <a:t>그래프를 그리기 위해 </a:t>
            </a:r>
            <a:r>
              <a:rPr lang="en-US" altLang="ko-KR" dirty="0"/>
              <a:t>ggplot2 </a:t>
            </a:r>
            <a:r>
              <a:rPr lang="ko-KR" altLang="en-US" dirty="0"/>
              <a:t>패키지를 불러온다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춘천시 자동차 등록 현황은 년도별로 </a:t>
            </a:r>
            <a:r>
              <a:rPr lang="en-US" altLang="ko-KR" dirty="0"/>
              <a:t>pdf</a:t>
            </a:r>
            <a:r>
              <a:rPr lang="ko-KR" altLang="en-US" dirty="0"/>
              <a:t>파일로 저장되어 있어서</a:t>
            </a:r>
            <a:endParaRPr lang="en-US" altLang="ko-KR" dirty="0"/>
          </a:p>
          <a:p>
            <a:r>
              <a:rPr lang="ko-KR" altLang="en-US" dirty="0"/>
              <a:t>별도로 데이터를 입력하는 작업이 필요했다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변수는 기준년도</a:t>
            </a:r>
            <a:r>
              <a:rPr lang="en-US" altLang="ko-KR" dirty="0"/>
              <a:t>, </a:t>
            </a:r>
            <a:r>
              <a:rPr lang="ko-KR" altLang="en-US" dirty="0"/>
              <a:t>총계</a:t>
            </a:r>
            <a:r>
              <a:rPr lang="en-US" altLang="ko-KR" dirty="0"/>
              <a:t>(</a:t>
            </a:r>
            <a:r>
              <a:rPr lang="ko-KR" altLang="en-US" dirty="0"/>
              <a:t>자동차 등록 대수</a:t>
            </a:r>
            <a:r>
              <a:rPr lang="en-US" altLang="ko-KR" dirty="0"/>
              <a:t>), </a:t>
            </a:r>
            <a:r>
              <a:rPr lang="ko-KR" altLang="en-US" dirty="0"/>
              <a:t>승용차</a:t>
            </a:r>
            <a:r>
              <a:rPr lang="en-US" altLang="ko-KR" dirty="0"/>
              <a:t>, </a:t>
            </a:r>
            <a:r>
              <a:rPr lang="ko-KR" altLang="en-US" dirty="0"/>
              <a:t>승합차</a:t>
            </a:r>
            <a:r>
              <a:rPr lang="en-US" altLang="ko-KR" dirty="0"/>
              <a:t>, </a:t>
            </a:r>
            <a:r>
              <a:rPr lang="ko-KR" altLang="en-US" dirty="0"/>
              <a:t>화물자동차</a:t>
            </a:r>
            <a:r>
              <a:rPr lang="en-US" altLang="ko-KR" dirty="0"/>
              <a:t>, </a:t>
            </a:r>
            <a:r>
              <a:rPr lang="ko-KR" altLang="en-US" dirty="0"/>
              <a:t>특수자동차 합계로 구성하였다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5AF6F-7FDF-474D-AE52-C66069F0527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887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그래프에 테마를 지정하기 위해서 </a:t>
            </a:r>
            <a:r>
              <a:rPr lang="en-US" altLang="ko-KR" dirty="0" err="1"/>
              <a:t>ggthemes</a:t>
            </a:r>
            <a:r>
              <a:rPr lang="en-US" altLang="ko-KR" dirty="0"/>
              <a:t> </a:t>
            </a:r>
            <a:r>
              <a:rPr lang="ko-KR" altLang="en-US" dirty="0"/>
              <a:t>라는 패키지를 설치하고 불러온다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그래프의 </a:t>
            </a:r>
            <a:r>
              <a:rPr lang="en-US" altLang="ko-KR" dirty="0"/>
              <a:t>x</a:t>
            </a:r>
            <a:r>
              <a:rPr lang="ko-KR" altLang="en-US" dirty="0"/>
              <a:t>축은 기준년도</a:t>
            </a:r>
            <a:r>
              <a:rPr lang="en-US" altLang="ko-KR" dirty="0"/>
              <a:t>, y</a:t>
            </a:r>
            <a:r>
              <a:rPr lang="ko-KR" altLang="en-US" dirty="0"/>
              <a:t>축은 총계로 그렸다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막대그래프의 색상과 넓이를 지정해주고 </a:t>
            </a: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축의 범위를 </a:t>
            </a:r>
            <a:r>
              <a:rPr lang="en-US" altLang="ko-KR" dirty="0"/>
              <a:t>110000</a:t>
            </a:r>
            <a:r>
              <a:rPr lang="ko-KR" altLang="en-US" dirty="0"/>
              <a:t>부터 </a:t>
            </a:r>
            <a:r>
              <a:rPr lang="en-US" altLang="ko-KR" dirty="0"/>
              <a:t>150000</a:t>
            </a:r>
            <a:r>
              <a:rPr lang="ko-KR" altLang="en-US" dirty="0"/>
              <a:t>까지 지정했다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Economist</a:t>
            </a:r>
            <a:r>
              <a:rPr lang="ko-KR" altLang="en-US" dirty="0"/>
              <a:t>라는 테마를 적용했다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그래프의 제목과 </a:t>
            </a:r>
            <a:r>
              <a:rPr lang="en-US" altLang="ko-KR" dirty="0"/>
              <a:t>y</a:t>
            </a:r>
            <a:r>
              <a:rPr lang="ko-KR" altLang="en-US" dirty="0"/>
              <a:t>축 이름의 크기</a:t>
            </a:r>
            <a:r>
              <a:rPr lang="en-US" altLang="ko-KR" dirty="0"/>
              <a:t>, </a:t>
            </a:r>
            <a:r>
              <a:rPr lang="ko-KR" altLang="en-US" dirty="0"/>
              <a:t>두께</a:t>
            </a:r>
            <a:r>
              <a:rPr lang="en-US" altLang="ko-KR" dirty="0"/>
              <a:t>, </a:t>
            </a:r>
            <a:r>
              <a:rPr lang="ko-KR" altLang="en-US" dirty="0"/>
              <a:t>위치를 지정했다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막대그래프 위에 총계의 추세선을 그리기 위해 </a:t>
            </a:r>
            <a:r>
              <a:rPr lang="en-US" altLang="ko-KR" dirty="0" err="1"/>
              <a:t>geom_line</a:t>
            </a:r>
            <a:r>
              <a:rPr lang="ko-KR" altLang="en-US" dirty="0"/>
              <a:t>을 사용했고 두께와 </a:t>
            </a:r>
            <a:r>
              <a:rPr lang="ko-KR" altLang="en-US" dirty="0" err="1"/>
              <a:t>색상을지정했다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한눈에 들어오도록 추세선 위에 점을 찍고 총계를 숫자로 나타냈다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축의 이름은 생략하고 </a:t>
            </a:r>
            <a:r>
              <a:rPr lang="en-US" altLang="ko-KR" dirty="0"/>
              <a:t>y</a:t>
            </a:r>
            <a:r>
              <a:rPr lang="ko-KR" altLang="en-US" dirty="0"/>
              <a:t>축의 이름은 대수 로 변경하여 지정했다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5AF6F-7FDF-474D-AE52-C66069F0527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37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53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3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BD9AFF-8484-4D86-838B-0E53BD9351A3}"/>
              </a:ext>
            </a:extLst>
          </p:cNvPr>
          <p:cNvGrpSpPr/>
          <p:nvPr userDrawn="1"/>
        </p:nvGrpSpPr>
        <p:grpSpPr>
          <a:xfrm>
            <a:off x="0" y="4"/>
            <a:ext cx="9906000" cy="1309267"/>
            <a:chOff x="217783" y="0"/>
            <a:chExt cx="9906000" cy="13092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B830DF-419C-4B2D-B54A-8F0513901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83" y="0"/>
              <a:ext cx="9906000" cy="12040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D1A271-4277-4CF2-A7BB-1094AEEE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962" y="211524"/>
              <a:ext cx="1681179" cy="1097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80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9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31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31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6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82C3B2-6683-4971-80C0-4AE6509B6D4C}"/>
              </a:ext>
            </a:extLst>
          </p:cNvPr>
          <p:cNvSpPr/>
          <p:nvPr userDrawn="1"/>
        </p:nvSpPr>
        <p:spPr>
          <a:xfrm>
            <a:off x="0" y="705595"/>
            <a:ext cx="9906000" cy="60435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2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3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2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0"/>
            </a:lvl2pPr>
            <a:lvl3pPr marL="914423" indent="0">
              <a:buNone/>
              <a:defRPr sz="1200"/>
            </a:lvl3pPr>
            <a:lvl4pPr marL="1371634" indent="0">
              <a:buNone/>
              <a:defRPr sz="1000"/>
            </a:lvl4pPr>
            <a:lvl5pPr marL="1828846" indent="0">
              <a:buNone/>
              <a:defRPr sz="1000"/>
            </a:lvl5pPr>
            <a:lvl6pPr marL="2286057" indent="0">
              <a:buNone/>
              <a:defRPr sz="1000"/>
            </a:lvl6pPr>
            <a:lvl7pPr marL="2743269" indent="0">
              <a:buNone/>
              <a:defRPr sz="1000"/>
            </a:lvl7pPr>
            <a:lvl8pPr marL="3200480" indent="0">
              <a:buNone/>
              <a:defRPr sz="1000"/>
            </a:lvl8pPr>
            <a:lvl9pPr marL="3657691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2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0"/>
            </a:lvl2pPr>
            <a:lvl3pPr marL="914423" indent="0">
              <a:buNone/>
              <a:defRPr sz="1200"/>
            </a:lvl3pPr>
            <a:lvl4pPr marL="1371634" indent="0">
              <a:buNone/>
              <a:defRPr sz="1000"/>
            </a:lvl4pPr>
            <a:lvl5pPr marL="1828846" indent="0">
              <a:buNone/>
              <a:defRPr sz="1000"/>
            </a:lvl5pPr>
            <a:lvl6pPr marL="2286057" indent="0">
              <a:buNone/>
              <a:defRPr sz="1000"/>
            </a:lvl6pPr>
            <a:lvl7pPr marL="2743269" indent="0">
              <a:buNone/>
              <a:defRPr sz="1000"/>
            </a:lvl7pPr>
            <a:lvl8pPr marL="3200480" indent="0">
              <a:buNone/>
              <a:defRPr sz="1000"/>
            </a:lvl8pPr>
            <a:lvl9pPr marL="3657691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스퀘어 Bold" panose="020B0600000101010101" pitchFamily="50" charset="-127"/>
              </a:defRPr>
            </a:lvl1pPr>
          </a:lstStyle>
          <a:p>
            <a:fld id="{08BAAAD0-C0BD-4940-9C61-9EB949A572D7}" type="datetimeFigureOut">
              <a:rPr lang="ko-KR" altLang="en-US" smtClean="0"/>
              <a:pPr/>
              <a:t>2020-08-28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 Bold" panose="020B0600000101010101" pitchFamily="50" charset="-127"/>
              </a:defRPr>
            </a:lvl1pPr>
          </a:lstStyle>
          <a:p>
            <a:fld id="{11720FCD-56B7-486B-B1CE-E4E6B06F41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5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나눔스퀘어 Bold" panose="020B0600000101010101" pitchFamily="50" charset="-127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스퀘어 Bold" panose="020B0600000101010101" pitchFamily="50" charset="-127"/>
          <a:cs typeface="+mn-cs"/>
        </a:defRPr>
      </a:lvl1pPr>
      <a:lvl2pPr marL="685817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스퀘어 Bold" panose="020B0600000101010101" pitchFamily="50" charset="-127"/>
          <a:cs typeface="+mn-cs"/>
        </a:defRPr>
      </a:lvl2pPr>
      <a:lvl3pPr marL="114302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스퀘어 Bold" panose="020B0600000101010101" pitchFamily="50" charset="-127"/>
          <a:cs typeface="+mn-cs"/>
        </a:defRPr>
      </a:lvl3pPr>
      <a:lvl4pPr marL="1600240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 Bold" panose="020B0600000101010101" pitchFamily="50" charset="-127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 Bold" panose="020B0600000101010101" pitchFamily="50" charset="-127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microsoft.com/office/2007/relationships/hdphoto" Target="../media/hdphoto2.wdp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microsoft.com/office/2007/relationships/hdphoto" Target="../media/hdphoto3.wdp"/><Relationship Id="rId10" Type="http://schemas.openxmlformats.org/officeDocument/2006/relationships/image" Target="../media/image59.svg"/><Relationship Id="rId4" Type="http://schemas.openxmlformats.org/officeDocument/2006/relationships/image" Target="../media/image22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microsoft.com/office/2007/relationships/hdphoto" Target="../media/hdphoto7.wdp"/><Relationship Id="rId17" Type="http://schemas.openxmlformats.org/officeDocument/2006/relationships/image" Target="../media/image71.png"/><Relationship Id="rId2" Type="http://schemas.openxmlformats.org/officeDocument/2006/relationships/image" Target="../media/image22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5" Type="http://schemas.openxmlformats.org/officeDocument/2006/relationships/image" Target="../media/image70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67.png"/><Relationship Id="rId1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microsoft.com/office/2007/relationships/hdphoto" Target="../media/hdphoto10.wdp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5.png"/><Relationship Id="rId18" Type="http://schemas.microsoft.com/office/2007/relationships/hdphoto" Target="../media/hdphoto9.wdp"/><Relationship Id="rId3" Type="http://schemas.openxmlformats.org/officeDocument/2006/relationships/image" Target="../media/image83.png"/><Relationship Id="rId21" Type="http://schemas.openxmlformats.org/officeDocument/2006/relationships/image" Target="../media/image66.png"/><Relationship Id="rId7" Type="http://schemas.openxmlformats.org/officeDocument/2006/relationships/image" Target="../media/image84.jpeg"/><Relationship Id="rId12" Type="http://schemas.microsoft.com/office/2007/relationships/hdphoto" Target="../media/hdphoto4.wdp"/><Relationship Id="rId17" Type="http://schemas.openxmlformats.org/officeDocument/2006/relationships/image" Target="../media/image70.png"/><Relationship Id="rId2" Type="http://schemas.openxmlformats.org/officeDocument/2006/relationships/image" Target="../media/image82.png"/><Relationship Id="rId16" Type="http://schemas.microsoft.com/office/2007/relationships/hdphoto" Target="../media/hdphoto6.wdp"/><Relationship Id="rId20" Type="http://schemas.microsoft.com/office/2007/relationships/hdphoto" Target="../media/hdphoto13.wdp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11" Type="http://schemas.openxmlformats.org/officeDocument/2006/relationships/image" Target="../media/image63.png"/><Relationship Id="rId5" Type="http://schemas.openxmlformats.org/officeDocument/2006/relationships/image" Target="../media/image69.png"/><Relationship Id="rId15" Type="http://schemas.openxmlformats.org/officeDocument/2006/relationships/image" Target="../media/image67.png"/><Relationship Id="rId23" Type="http://schemas.openxmlformats.org/officeDocument/2006/relationships/image" Target="../media/image22.png"/><Relationship Id="rId10" Type="http://schemas.microsoft.com/office/2007/relationships/hdphoto" Target="../media/hdphoto7.wdp"/><Relationship Id="rId19" Type="http://schemas.openxmlformats.org/officeDocument/2006/relationships/image" Target="../media/image86.png"/><Relationship Id="rId4" Type="http://schemas.microsoft.com/office/2007/relationships/hdphoto" Target="../media/hdphoto11.wdp"/><Relationship Id="rId9" Type="http://schemas.openxmlformats.org/officeDocument/2006/relationships/image" Target="../media/image68.png"/><Relationship Id="rId14" Type="http://schemas.microsoft.com/office/2007/relationships/hdphoto" Target="../media/hdphoto12.wdp"/><Relationship Id="rId22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microsoft.com/office/2007/relationships/hdphoto" Target="../media/hdphoto14.wdp"/><Relationship Id="rId12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13" Type="http://schemas.openxmlformats.org/officeDocument/2006/relationships/image" Target="../media/image103.png"/><Relationship Id="rId18" Type="http://schemas.microsoft.com/office/2007/relationships/hdphoto" Target="../media/hdphoto17.wdp"/><Relationship Id="rId3" Type="http://schemas.openxmlformats.org/officeDocument/2006/relationships/image" Target="../media/image22.png"/><Relationship Id="rId7" Type="http://schemas.openxmlformats.org/officeDocument/2006/relationships/image" Target="../media/image98.svg"/><Relationship Id="rId12" Type="http://schemas.microsoft.com/office/2007/relationships/hdphoto" Target="../media/hdphoto16.wdp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microsoft.com/office/2007/relationships/hdphoto" Target="../media/hdphoto15.wdp"/><Relationship Id="rId15" Type="http://schemas.openxmlformats.org/officeDocument/2006/relationships/image" Target="../media/image105.svg"/><Relationship Id="rId10" Type="http://schemas.openxmlformats.org/officeDocument/2006/relationships/image" Target="../media/image101.sv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1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22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12" Type="http://schemas.microsoft.com/office/2007/relationships/hdphoto" Target="../media/hdphoto2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9.wdp"/><Relationship Id="rId11" Type="http://schemas.openxmlformats.org/officeDocument/2006/relationships/image" Target="../media/image112.png"/><Relationship Id="rId5" Type="http://schemas.openxmlformats.org/officeDocument/2006/relationships/image" Target="../media/image109.png"/><Relationship Id="rId10" Type="http://schemas.microsoft.com/office/2007/relationships/hdphoto" Target="../media/hdphoto21.wdp"/><Relationship Id="rId4" Type="http://schemas.microsoft.com/office/2007/relationships/hdphoto" Target="../media/hdphoto18.wdp"/><Relationship Id="rId9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24CBC828-B386-4B9C-A392-25E84C38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415" y="2013122"/>
            <a:ext cx="8268585" cy="48448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9FCD5E-A2A6-4EE0-AFBE-D5BBFD7C5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17"/>
          <a:stretch/>
        </p:blipFill>
        <p:spPr>
          <a:xfrm>
            <a:off x="3343275" y="1"/>
            <a:ext cx="6562725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0284" y="1521761"/>
            <a:ext cx="4692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8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강한 </a:t>
            </a:r>
            <a:endParaRPr lang="en-US" altLang="ko-KR" sz="54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8B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54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8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STREET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419" y="3256585"/>
            <a:ext cx="361265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42"/>
              </a:lnSpc>
            </a:pPr>
            <a:r>
              <a:rPr lang="ko-KR" altLang="en-US" sz="1400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춘천짹짹이</a:t>
            </a:r>
            <a:endParaRPr lang="ko-KR" altLang="en-US" sz="14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C04F04-81F9-4C3D-8B22-7BBEC2397F72}"/>
              </a:ext>
            </a:extLst>
          </p:cNvPr>
          <p:cNvSpPr/>
          <p:nvPr/>
        </p:nvSpPr>
        <p:spPr>
          <a:xfrm>
            <a:off x="685782" y="3628275"/>
            <a:ext cx="2618994" cy="22552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최지예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강권호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정미례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안정선 배정윤 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A1EED-9FA6-4390-96A1-CAD1C047981A}"/>
              </a:ext>
            </a:extLst>
          </p:cNvPr>
          <p:cNvSpPr txBox="1"/>
          <p:nvPr/>
        </p:nvSpPr>
        <p:spPr>
          <a:xfrm>
            <a:off x="642419" y="313437"/>
            <a:ext cx="1356368" cy="26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1"/>
              </a:lnSpc>
            </a:pPr>
            <a:r>
              <a:rPr lang="ko-KR" altLang="en-US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강원대학교</a:t>
            </a:r>
            <a:r>
              <a:rPr lang="ko-KR" altLang="en-US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17E43-8082-4F9B-B217-6440634DB454}"/>
              </a:ext>
            </a:extLst>
          </p:cNvPr>
          <p:cNvSpPr txBox="1"/>
          <p:nvPr/>
        </p:nvSpPr>
        <p:spPr>
          <a:xfrm>
            <a:off x="7159243" y="313438"/>
            <a:ext cx="2697437" cy="26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361"/>
              </a:lnSpc>
            </a:pPr>
            <a:r>
              <a:rPr lang="en-US" altLang="ko-KR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 </a:t>
            </a:r>
            <a:r>
              <a:rPr lang="ko-KR" altLang="en-US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 활용 아이디어 경진대회</a:t>
            </a:r>
          </a:p>
        </p:txBody>
      </p:sp>
      <p:pic>
        <p:nvPicPr>
          <p:cNvPr id="6" name="그림 5" descr="개체, 램프, 옅은이(가) 표시된 사진&#10;&#10;자동 생성된 설명">
            <a:extLst>
              <a:ext uri="{FF2B5EF4-FFF2-40B4-BE49-F238E27FC236}">
                <a16:creationId xmlns:a16="http://schemas.microsoft.com/office/drawing/2014/main" id="{6C7C41D3-E04A-44BA-B175-A51D1F0CD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36" y="2563026"/>
            <a:ext cx="3246580" cy="2595291"/>
          </a:xfrm>
          <a:prstGeom prst="rect">
            <a:avLst/>
          </a:prstGeom>
        </p:spPr>
      </p:pic>
      <p:pic>
        <p:nvPicPr>
          <p:cNvPr id="26" name="그림 25" descr="다른, 그룹, 묶음, 많은이(가) 표시된 사진&#10;&#10;자동 생성된 설명">
            <a:extLst>
              <a:ext uri="{FF2B5EF4-FFF2-40B4-BE49-F238E27FC236}">
                <a16:creationId xmlns:a16="http://schemas.microsoft.com/office/drawing/2014/main" id="{B9F3FA51-DB06-43F9-AE3E-DCEF082AE6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82" b="47676" l="84017" r="94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16" t="26758" r="4277" b="50000"/>
          <a:stretch/>
        </p:blipFill>
        <p:spPr>
          <a:xfrm>
            <a:off x="4821725" y="2974205"/>
            <a:ext cx="524419" cy="937019"/>
          </a:xfrm>
          <a:prstGeom prst="rect">
            <a:avLst/>
          </a:prstGeom>
        </p:spPr>
      </p:pic>
      <p:pic>
        <p:nvPicPr>
          <p:cNvPr id="30" name="그림 29" descr="다른, 그룹, 묶음, 많은이(가) 표시된 사진&#10;&#10;자동 생성된 설명">
            <a:extLst>
              <a:ext uri="{FF2B5EF4-FFF2-40B4-BE49-F238E27FC236}">
                <a16:creationId xmlns:a16="http://schemas.microsoft.com/office/drawing/2014/main" id="{D50F0F39-2940-4562-9DEA-B81338A09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936" b="97326" l="64882" r="790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106" t="73262" r="19137" b="-290"/>
          <a:stretch/>
        </p:blipFill>
        <p:spPr>
          <a:xfrm>
            <a:off x="7914863" y="5267562"/>
            <a:ext cx="724442" cy="1102662"/>
          </a:xfrm>
          <a:prstGeom prst="rect">
            <a:avLst/>
          </a:prstGeom>
        </p:spPr>
      </p:pic>
      <p:pic>
        <p:nvPicPr>
          <p:cNvPr id="8" name="그림 7" descr="개체, 램프, 옅은이(가) 표시된 사진&#10;&#10;자동 생성된 설명">
            <a:extLst>
              <a:ext uri="{FF2B5EF4-FFF2-40B4-BE49-F238E27FC236}">
                <a16:creationId xmlns:a16="http://schemas.microsoft.com/office/drawing/2014/main" id="{7203EAA9-BA0F-43E6-8FFD-83CD4962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71" y="1377984"/>
            <a:ext cx="3447098" cy="27555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87BC605-C5F6-4C6B-BF8B-C25FDDE85D59}"/>
              </a:ext>
            </a:extLst>
          </p:cNvPr>
          <p:cNvCxnSpPr>
            <a:cxnSpLocks/>
          </p:cNvCxnSpPr>
          <p:nvPr/>
        </p:nvCxnSpPr>
        <p:spPr>
          <a:xfrm>
            <a:off x="8029404" y="3147459"/>
            <a:ext cx="1707631" cy="741124"/>
          </a:xfrm>
          <a:prstGeom prst="line">
            <a:avLst/>
          </a:prstGeom>
          <a:ln w="28575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638ADF-D942-49AB-956A-86BEA7CB22CE}"/>
              </a:ext>
            </a:extLst>
          </p:cNvPr>
          <p:cNvCxnSpPr>
            <a:cxnSpLocks/>
          </p:cNvCxnSpPr>
          <p:nvPr/>
        </p:nvCxnSpPr>
        <p:spPr>
          <a:xfrm flipV="1">
            <a:off x="8277084" y="2157831"/>
            <a:ext cx="1474156" cy="900899"/>
          </a:xfrm>
          <a:prstGeom prst="line">
            <a:avLst/>
          </a:prstGeom>
          <a:ln w="57150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F469F93-FC58-4D91-8F30-A329EFC97871}"/>
              </a:ext>
            </a:extLst>
          </p:cNvPr>
          <p:cNvCxnSpPr>
            <a:cxnSpLocks/>
          </p:cNvCxnSpPr>
          <p:nvPr/>
        </p:nvCxnSpPr>
        <p:spPr>
          <a:xfrm flipH="1">
            <a:off x="5510018" y="5407992"/>
            <a:ext cx="105550" cy="1080085"/>
          </a:xfrm>
          <a:prstGeom prst="line">
            <a:avLst/>
          </a:prstGeom>
          <a:ln w="28575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0DF586-0C91-43A2-8094-1817F1DABBFE}"/>
              </a:ext>
            </a:extLst>
          </p:cNvPr>
          <p:cNvCxnSpPr>
            <a:cxnSpLocks/>
          </p:cNvCxnSpPr>
          <p:nvPr/>
        </p:nvCxnSpPr>
        <p:spPr>
          <a:xfrm flipV="1">
            <a:off x="8578702" y="4840216"/>
            <a:ext cx="1261155" cy="868005"/>
          </a:xfrm>
          <a:prstGeom prst="line">
            <a:avLst/>
          </a:prstGeom>
          <a:ln w="57150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928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6BCD2EE3-206D-44E1-9ADC-011A9ADE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5" y="1500616"/>
            <a:ext cx="5088636" cy="20401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B44E8430-ADA7-4020-8997-4E550B98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0" y="3623943"/>
            <a:ext cx="5068172" cy="266319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573A64-AE77-40A4-8352-4BADD77479C7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D8D599-339C-402D-8374-24E0D6FE0500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C9E2FB-845A-4B47-9095-E803CFE3BFCD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174A3D-06DB-40D7-BB4B-4F06A3462791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2CCA4D-2740-46CD-8587-4DADE085619E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16730C-DA6C-4991-AD53-627FB8A1C573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C33D73-E9DB-4638-98B1-CC497B0E6BAD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5D7D91-6982-4076-A79B-A74D50902A2F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27B01E-2F0E-4B79-ACA8-073EC75675CE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B8610A82-8D3A-42CC-80AA-06A9E5A079EE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72424D-94C7-44F9-BF69-5D9D8859416D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B2DE8B-220E-4505-B547-C20B81D5C1FA}"/>
              </a:ext>
            </a:extLst>
          </p:cNvPr>
          <p:cNvGrpSpPr/>
          <p:nvPr/>
        </p:nvGrpSpPr>
        <p:grpSpPr>
          <a:xfrm>
            <a:off x="487517" y="129596"/>
            <a:ext cx="3881332" cy="971804"/>
            <a:chOff x="753168" y="53548"/>
            <a:chExt cx="2734545" cy="653150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7B764B-C1B2-4079-9F9D-02F12765000F}"/>
                </a:ext>
              </a:extLst>
            </p:cNvPr>
            <p:cNvSpPr txBox="1"/>
            <p:nvPr/>
          </p:nvSpPr>
          <p:spPr>
            <a:xfrm>
              <a:off x="1371036" y="116808"/>
              <a:ext cx="2116677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춘천시 </a:t>
              </a:r>
              <a:r>
                <a:rPr lang="ko-KR" altLang="en-US" sz="3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동별</a:t>
              </a:r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인구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22B1FD-0715-40EC-8AA7-F884C5FE4208}"/>
                </a:ext>
              </a:extLst>
            </p:cNvPr>
            <p:cNvSpPr txBox="1"/>
            <p:nvPr/>
          </p:nvSpPr>
          <p:spPr>
            <a:xfrm>
              <a:off x="753168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518D0FF-08F9-40EB-9AA0-88B3726F9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9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AC8E740A-F808-4F82-8530-08C9EA05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3" y="2359789"/>
            <a:ext cx="5677525" cy="372960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69D4233F-EDAD-4D2F-A774-6385493F3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55" y="2231013"/>
            <a:ext cx="4203442" cy="38939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1BB515-AF53-4731-A118-4321193558A8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5392C08-2F8E-413D-B4A2-54C642FAC73D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C9BA17-C276-4BD5-8471-9A116B5976BE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8860E8-B19B-4ACB-A0DC-9B904CDE0FBE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DD537C-4C29-43D0-8359-5CBA9736E2AF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619D70-1E00-4EB2-9250-FA1BDB02F0E5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9F44F5-F677-460D-A66F-3703C91271D3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5EF225-E466-44F8-AE09-676CAFA4BE37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AE071C-7617-461E-9B1F-997DC0096D1C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E76B89A3-554B-4AB5-950C-3210DE138E05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202A85-CF97-4927-AD00-936260A59CF4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64BFFF-91E7-4E8D-A1E5-6B386BD4BE52}"/>
              </a:ext>
            </a:extLst>
          </p:cNvPr>
          <p:cNvGrpSpPr/>
          <p:nvPr/>
        </p:nvGrpSpPr>
        <p:grpSpPr>
          <a:xfrm>
            <a:off x="487517" y="129596"/>
            <a:ext cx="3881332" cy="971804"/>
            <a:chOff x="753168" y="53548"/>
            <a:chExt cx="2734545" cy="653150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DD9964-9ED7-4BC4-AAA7-01B818B2CE3D}"/>
                </a:ext>
              </a:extLst>
            </p:cNvPr>
            <p:cNvSpPr txBox="1"/>
            <p:nvPr/>
          </p:nvSpPr>
          <p:spPr>
            <a:xfrm>
              <a:off x="1371036" y="116808"/>
              <a:ext cx="2116677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춘천시 </a:t>
              </a:r>
              <a:r>
                <a:rPr lang="ko-KR" altLang="en-US" sz="3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동별</a:t>
              </a:r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인구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747281-16E9-467C-8C5B-6FABB7471C67}"/>
                </a:ext>
              </a:extLst>
            </p:cNvPr>
            <p:cNvSpPr txBox="1"/>
            <p:nvPr/>
          </p:nvSpPr>
          <p:spPr>
            <a:xfrm>
              <a:off x="753168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02E645E7-95A5-43AF-927F-033C4B9A99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>
            <a:extLst>
              <a:ext uri="{FF2B5EF4-FFF2-40B4-BE49-F238E27FC236}">
                <a16:creationId xmlns:a16="http://schemas.microsoft.com/office/drawing/2014/main" id="{FD522A20-5949-4B87-82F2-0DA62279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5" y="1664150"/>
            <a:ext cx="6113888" cy="22708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19">
            <a:extLst>
              <a:ext uri="{FF2B5EF4-FFF2-40B4-BE49-F238E27FC236}">
                <a16:creationId xmlns:a16="http://schemas.microsoft.com/office/drawing/2014/main" id="{2EC63572-471D-4086-A5E3-2AEA0BAC4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7" y="4137053"/>
            <a:ext cx="6008814" cy="24953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6C494C-0A39-4DDD-84AD-D2092E6A95ED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5A51C1-E3BB-4389-9506-7785CBA663EF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3F9AF4-1C05-42DB-998D-5000C383CDCC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0D8814-A16B-499B-AC93-F2FDADC3B540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C11B0E7-761B-4C40-B3C2-764573968A7D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CB77804-1C77-4BBF-BB46-FD283F2B37A8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359A3-008E-4748-8633-91728D5DA530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E58B2E-90F0-4974-BD5C-289A4306A18C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7F17FE-F55B-4EC1-8FC1-93D3104EFA76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4F18EEC6-97D4-444E-B32D-06C20E32C6E3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523AEF-FDE4-4F23-AB0F-1408F7A7CCA4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E382E59-D572-47AB-934A-76EE0DE7CDD5}"/>
              </a:ext>
            </a:extLst>
          </p:cNvPr>
          <p:cNvGrpSpPr/>
          <p:nvPr/>
        </p:nvGrpSpPr>
        <p:grpSpPr>
          <a:xfrm>
            <a:off x="487517" y="129596"/>
            <a:ext cx="6739486" cy="971804"/>
            <a:chOff x="753168" y="53548"/>
            <a:chExt cx="4748222" cy="653150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6377FC-5485-43C6-9DC2-978E4DA6D60D}"/>
                </a:ext>
              </a:extLst>
            </p:cNvPr>
            <p:cNvSpPr txBox="1"/>
            <p:nvPr/>
          </p:nvSpPr>
          <p:spPr>
            <a:xfrm>
              <a:off x="1371036" y="116808"/>
              <a:ext cx="4130354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춘천시 버스정류장</a:t>
              </a:r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스마트 가로등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250B42-6BFE-4838-8B7E-2E9F829B2039}"/>
                </a:ext>
              </a:extLst>
            </p:cNvPr>
            <p:cNvSpPr txBox="1"/>
            <p:nvPr/>
          </p:nvSpPr>
          <p:spPr>
            <a:xfrm>
              <a:off x="753168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94EC25CC-B3CE-44FB-A9E1-54F9CE52B8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30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>
            <a:extLst>
              <a:ext uri="{FF2B5EF4-FFF2-40B4-BE49-F238E27FC236}">
                <a16:creationId xmlns:a16="http://schemas.microsoft.com/office/drawing/2014/main" id="{0BA51599-833C-47EA-8694-36285FA59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58"/>
          <a:stretch/>
        </p:blipFill>
        <p:spPr>
          <a:xfrm>
            <a:off x="384735" y="3000054"/>
            <a:ext cx="4580227" cy="183616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25">
            <a:extLst>
              <a:ext uri="{FF2B5EF4-FFF2-40B4-BE49-F238E27FC236}">
                <a16:creationId xmlns:a16="http://schemas.microsoft.com/office/drawing/2014/main" id="{05384080-8262-43DF-9C9B-33F9101FC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62" y="1863040"/>
            <a:ext cx="4556303" cy="455523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67B522-B2F2-49D3-9898-ED7F29BEE06F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1A9595-3310-49E9-AE58-777BF936E4FB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D3E828-EB0B-4FAC-ABA9-A5C48E8CCB66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3242E-EDA4-43DC-9253-BEDF1DC829A8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31E81B0-B809-4F85-9AD9-9C08518A33F4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5397D1-60EA-46A2-879C-976FE3C8425D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B1D061-0901-4612-9C52-9D3D80F7B0BA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6B6FC4-E776-46FF-B958-D1495CFD920F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C8AC21-E901-43BB-9E8E-8851A003BB26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C62E4BBA-7D83-4B2A-A759-2162AF665921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CCCB75-04CA-4496-8546-AF919D910892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F1C1BF-4164-4537-BFA6-16A1C7E71761}"/>
              </a:ext>
            </a:extLst>
          </p:cNvPr>
          <p:cNvGrpSpPr/>
          <p:nvPr/>
        </p:nvGrpSpPr>
        <p:grpSpPr>
          <a:xfrm>
            <a:off x="487517" y="129596"/>
            <a:ext cx="6739486" cy="971804"/>
            <a:chOff x="753168" y="53548"/>
            <a:chExt cx="4748222" cy="653150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34A196-9DDE-4F8A-BCB3-E576F9E536A1}"/>
                </a:ext>
              </a:extLst>
            </p:cNvPr>
            <p:cNvSpPr txBox="1"/>
            <p:nvPr/>
          </p:nvSpPr>
          <p:spPr>
            <a:xfrm>
              <a:off x="1371036" y="116808"/>
              <a:ext cx="4130354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춘천시 버스정류장</a:t>
              </a:r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스마트 가로등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61756B-B940-4467-8A04-5949B0A68181}"/>
                </a:ext>
              </a:extLst>
            </p:cNvPr>
            <p:cNvSpPr txBox="1"/>
            <p:nvPr/>
          </p:nvSpPr>
          <p:spPr>
            <a:xfrm>
              <a:off x="753168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E7A00E4-0DBC-4B27-A26C-E104D041C8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09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7">
            <a:extLst>
              <a:ext uri="{FF2B5EF4-FFF2-40B4-BE49-F238E27FC236}">
                <a16:creationId xmlns:a16="http://schemas.microsoft.com/office/drawing/2014/main" id="{E4F7E8FB-C3B5-47E8-9B8E-CEEFDB5C3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55"/>
          <a:stretch/>
        </p:blipFill>
        <p:spPr>
          <a:xfrm>
            <a:off x="209601" y="1850084"/>
            <a:ext cx="4711247" cy="4039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29">
            <a:extLst>
              <a:ext uri="{FF2B5EF4-FFF2-40B4-BE49-F238E27FC236}">
                <a16:creationId xmlns:a16="http://schemas.microsoft.com/office/drawing/2014/main" id="{98CCAB94-0017-42D5-AE99-699817271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55"/>
          <a:stretch/>
        </p:blipFill>
        <p:spPr>
          <a:xfrm>
            <a:off x="209600" y="2254071"/>
            <a:ext cx="4711247" cy="236385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31">
            <a:extLst>
              <a:ext uri="{FF2B5EF4-FFF2-40B4-BE49-F238E27FC236}">
                <a16:creationId xmlns:a16="http://schemas.microsoft.com/office/drawing/2014/main" id="{3F9AF4D8-E84D-4583-90D6-ED0297D94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03" b="-2068"/>
          <a:stretch/>
        </p:blipFill>
        <p:spPr>
          <a:xfrm>
            <a:off x="175866" y="4603930"/>
            <a:ext cx="5116164" cy="5331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3">
            <a:extLst>
              <a:ext uri="{FF2B5EF4-FFF2-40B4-BE49-F238E27FC236}">
                <a16:creationId xmlns:a16="http://schemas.microsoft.com/office/drawing/2014/main" id="{A5B6E46C-D6F4-48C9-A772-F9523631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946" y="1863040"/>
            <a:ext cx="4425188" cy="44241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6E4C05-F78F-4C02-89F9-D451DAABB559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189C71A-B180-4CA3-B120-490E569AB8CB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19662-6B80-4730-9AED-75F6AB126906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4887E3-0573-40A7-A304-1604A9891712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CD698E-9603-430E-9346-3BDF9FB705FB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BD38E42-23CC-4553-A977-3F086E3ECC5C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866B64-0CB3-4A8F-85DD-A7AA80BE84F9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EF25E4-842E-4368-9DF1-43CE75A75D10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79EA6E-E672-443E-955F-42F99CB3409B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1434E4EA-8EE5-47EC-9EEB-D2EE5CEAF437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1CE2CA-49A6-4540-B2D0-C5915B7B82E8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887B20-0257-401A-AC2A-BF026EB251BF}"/>
              </a:ext>
            </a:extLst>
          </p:cNvPr>
          <p:cNvGrpSpPr/>
          <p:nvPr/>
        </p:nvGrpSpPr>
        <p:grpSpPr>
          <a:xfrm>
            <a:off x="487517" y="129596"/>
            <a:ext cx="6739486" cy="971804"/>
            <a:chOff x="753168" y="53548"/>
            <a:chExt cx="4748222" cy="653150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AF20-B5F0-4906-A282-A87524573A7F}"/>
                </a:ext>
              </a:extLst>
            </p:cNvPr>
            <p:cNvSpPr txBox="1"/>
            <p:nvPr/>
          </p:nvSpPr>
          <p:spPr>
            <a:xfrm>
              <a:off x="1371036" y="116808"/>
              <a:ext cx="4130354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춘천시 버스정류장</a:t>
              </a:r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스마트 가로등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DF7433-40CE-4394-A1E4-FFC323489862}"/>
                </a:ext>
              </a:extLst>
            </p:cNvPr>
            <p:cNvSpPr txBox="1"/>
            <p:nvPr/>
          </p:nvSpPr>
          <p:spPr>
            <a:xfrm>
              <a:off x="753168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A437348-2882-4E82-98B2-002A7FF11B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4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5">
            <a:extLst>
              <a:ext uri="{FF2B5EF4-FFF2-40B4-BE49-F238E27FC236}">
                <a16:creationId xmlns:a16="http://schemas.microsoft.com/office/drawing/2014/main" id="{1694287F-F215-405A-871C-E60A56328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" r="17321"/>
          <a:stretch/>
        </p:blipFill>
        <p:spPr>
          <a:xfrm>
            <a:off x="180963" y="3062174"/>
            <a:ext cx="4388777" cy="14752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7">
            <a:extLst>
              <a:ext uri="{FF2B5EF4-FFF2-40B4-BE49-F238E27FC236}">
                <a16:creationId xmlns:a16="http://schemas.microsoft.com/office/drawing/2014/main" id="{F7C9A6C1-ED8E-4131-B7FB-994FE6EF9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" t="8254" r="3457" b="8646"/>
          <a:stretch/>
        </p:blipFill>
        <p:spPr>
          <a:xfrm>
            <a:off x="4567410" y="1945233"/>
            <a:ext cx="5157627" cy="44863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7CBFD8-1610-4051-A4B1-8B29AA241EE8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8C9837-9000-4F6B-B59E-726E4184174F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6FB298-ECE3-48A2-A78C-C4BFCE775163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898CC0-071A-497A-A0D1-D33858FEE56F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5526043-7727-4585-B5B3-C455CCCED3B1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F8E1543-8DBC-4068-A903-A49F2D32BFE1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D8EA1C-71B7-489D-B307-ABFF5B683918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A0AF92-CC0F-4B0B-970D-727709EE2CDC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3BDAB-2F86-4175-8840-06F56A19AECA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B4156FE5-893B-473D-AE74-9E2E42BD94CF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548F98-0BF6-4F61-AE96-CCEE5D8FE18D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924929F-F8B8-402A-A934-F2AE9AD1E1F1}"/>
              </a:ext>
            </a:extLst>
          </p:cNvPr>
          <p:cNvGrpSpPr/>
          <p:nvPr/>
        </p:nvGrpSpPr>
        <p:grpSpPr>
          <a:xfrm>
            <a:off x="487517" y="129596"/>
            <a:ext cx="6739486" cy="971804"/>
            <a:chOff x="753168" y="53548"/>
            <a:chExt cx="4748222" cy="653150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7D521E-2A09-4387-9D83-89A01EEB5D6B}"/>
                </a:ext>
              </a:extLst>
            </p:cNvPr>
            <p:cNvSpPr txBox="1"/>
            <p:nvPr/>
          </p:nvSpPr>
          <p:spPr>
            <a:xfrm>
              <a:off x="1371036" y="116808"/>
              <a:ext cx="4130354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춘천시 버스정류장</a:t>
              </a:r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스마트 가로등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A02538-4FE0-4995-9601-1C515386EEFA}"/>
                </a:ext>
              </a:extLst>
            </p:cNvPr>
            <p:cNvSpPr txBox="1"/>
            <p:nvPr/>
          </p:nvSpPr>
          <p:spPr>
            <a:xfrm>
              <a:off x="753168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00EAEB69-2394-4F64-9608-F6061B8086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8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9">
            <a:extLst>
              <a:ext uri="{FF2B5EF4-FFF2-40B4-BE49-F238E27FC236}">
                <a16:creationId xmlns:a16="http://schemas.microsoft.com/office/drawing/2014/main" id="{86A70B46-D7D2-4871-9F7A-AB83E5F66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30" t="-1039" r="27100" b="1039"/>
          <a:stretch/>
        </p:blipFill>
        <p:spPr>
          <a:xfrm>
            <a:off x="28526" y="1425933"/>
            <a:ext cx="4918757" cy="241100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41">
            <a:extLst>
              <a:ext uri="{FF2B5EF4-FFF2-40B4-BE49-F238E27FC236}">
                <a16:creationId xmlns:a16="http://schemas.microsoft.com/office/drawing/2014/main" id="{E6205727-CC91-4C88-A6AB-DDD2AE43C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62"/>
          <a:stretch/>
        </p:blipFill>
        <p:spPr>
          <a:xfrm>
            <a:off x="291765" y="3770616"/>
            <a:ext cx="4666954" cy="28618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3">
            <a:extLst>
              <a:ext uri="{FF2B5EF4-FFF2-40B4-BE49-F238E27FC236}">
                <a16:creationId xmlns:a16="http://schemas.microsoft.com/office/drawing/2014/main" id="{87AF549F-77F8-4343-9444-32C60637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745" y="2161000"/>
            <a:ext cx="4281490" cy="38716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050BA2-A248-4D8E-9F0C-9F5E69F2EE57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A0DD6C-3518-4D9C-8841-BAB4A65EFD88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874501-2C56-432E-A93C-3F6D754FC12E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15FF81-9492-4138-B896-F8D23FA1F973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7B3E4AA-05D6-4937-B0F1-C2C1BF198CEF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AD091B-1784-497A-8C3A-12FE6C305EED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436B60-6529-43AE-A964-F4BA9C6E8A39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B1FCEB-E869-40FE-B4D0-7E47C6D422BA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5FDFD6-657E-4812-AC24-EA93A577EF98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48147552-6688-49A9-9542-FC9017D376C9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35EA78-4BEF-4725-AA0A-0D9C4DC79A19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E851464-E79D-46DF-ADCB-7FBEBB1A62C9}"/>
              </a:ext>
            </a:extLst>
          </p:cNvPr>
          <p:cNvGrpSpPr/>
          <p:nvPr/>
        </p:nvGrpSpPr>
        <p:grpSpPr>
          <a:xfrm>
            <a:off x="487517" y="129596"/>
            <a:ext cx="5104422" cy="971804"/>
            <a:chOff x="753168" y="53548"/>
            <a:chExt cx="3596258" cy="653150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61EACF-BDAF-48A9-AE23-39DEAE79875B}"/>
                </a:ext>
              </a:extLst>
            </p:cNvPr>
            <p:cNvSpPr txBox="1"/>
            <p:nvPr/>
          </p:nvSpPr>
          <p:spPr>
            <a:xfrm>
              <a:off x="1371036" y="116808"/>
              <a:ext cx="2978390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동별</a:t>
              </a:r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스마트 가로등 개수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D36561-A809-492E-A702-59215F04697F}"/>
                </a:ext>
              </a:extLst>
            </p:cNvPr>
            <p:cNvSpPr txBox="1"/>
            <p:nvPr/>
          </p:nvSpPr>
          <p:spPr>
            <a:xfrm>
              <a:off x="753168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D47C9C8E-C3F6-4072-A063-F9317296F9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76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0" y="4096671"/>
            <a:ext cx="4590976" cy="2597451"/>
          </a:xfrm>
          <a:prstGeom prst="rect">
            <a:avLst/>
          </a:prstGeom>
        </p:spPr>
      </p:pic>
      <p:pic>
        <p:nvPicPr>
          <p:cNvPr id="2" name="Picture 44">
            <a:extLst>
              <a:ext uri="{FF2B5EF4-FFF2-40B4-BE49-F238E27FC236}">
                <a16:creationId xmlns:a16="http://schemas.microsoft.com/office/drawing/2014/main" id="{20FB4DE7-620D-4EDB-B2E4-99EE3E4E0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01"/>
          <a:stretch/>
        </p:blipFill>
        <p:spPr>
          <a:xfrm>
            <a:off x="237340" y="1519103"/>
            <a:ext cx="4510177" cy="22080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8">
            <a:extLst>
              <a:ext uri="{FF2B5EF4-FFF2-40B4-BE49-F238E27FC236}">
                <a16:creationId xmlns:a16="http://schemas.microsoft.com/office/drawing/2014/main" id="{4FCD5D48-0CBD-40A3-90A8-D4A554598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19" b="24851"/>
          <a:stretch/>
        </p:blipFill>
        <p:spPr>
          <a:xfrm>
            <a:off x="237340" y="3665860"/>
            <a:ext cx="5093822" cy="52036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0">
            <a:extLst>
              <a:ext uri="{FF2B5EF4-FFF2-40B4-BE49-F238E27FC236}">
                <a16:creationId xmlns:a16="http://schemas.microsoft.com/office/drawing/2014/main" id="{C3C7627B-37BC-4F13-86F3-37B75B79C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976" y="1616308"/>
            <a:ext cx="4880044" cy="48789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D8B228-BB11-4611-A4F0-42AD5DE7A1F9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80D52CB-269A-47D3-A82B-0EB8241C0534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E35988-FD2D-441F-9A49-B9ABA579862E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D071BA-E704-4B0D-85B8-06658CECF30D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90AE857-AEF4-4AFC-AC25-5F7420376FA4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2EBBDA-2263-4B8A-AE61-FBEB0EF90AAF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1F0B4A-6165-4B35-A1EE-02B0D5BAEED8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1E04B2-5699-456E-AA16-72BC21795A3A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434257-1182-4F64-B55C-BF9313DEDDF0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950DEDF1-8AEE-405E-8326-6B88858CCA66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008432-E7F8-4D98-BEA6-C86C4F3A5F9D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A3CB73-86CB-4E10-A381-BA558FAE0500}"/>
              </a:ext>
            </a:extLst>
          </p:cNvPr>
          <p:cNvGrpSpPr/>
          <p:nvPr/>
        </p:nvGrpSpPr>
        <p:grpSpPr>
          <a:xfrm>
            <a:off x="487517" y="129596"/>
            <a:ext cx="4254832" cy="971804"/>
            <a:chOff x="753168" y="53548"/>
            <a:chExt cx="2997690" cy="653150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C68CB6-98B3-4B8F-94B4-4B39E07FCF9C}"/>
                </a:ext>
              </a:extLst>
            </p:cNvPr>
            <p:cNvSpPr txBox="1"/>
            <p:nvPr/>
          </p:nvSpPr>
          <p:spPr>
            <a:xfrm>
              <a:off x="1371036" y="116808"/>
              <a:ext cx="2379822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춘천시 주차장 현황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A301EF-A494-4425-82FF-EC494E20C922}"/>
                </a:ext>
              </a:extLst>
            </p:cNvPr>
            <p:cNvSpPr txBox="1"/>
            <p:nvPr/>
          </p:nvSpPr>
          <p:spPr>
            <a:xfrm>
              <a:off x="753168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32D5CAC-C92B-4813-937A-903FE145D5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7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751989"/>
            <a:ext cx="558537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B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제안</a:t>
            </a:r>
            <a:endParaRPr lang="en-US" altLang="ko-KR" sz="4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B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11" y="1287297"/>
            <a:ext cx="1844721" cy="292400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1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B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4" y="2570227"/>
            <a:ext cx="2081852" cy="115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6" algn="l"/>
                <a:tab pos="88360" algn="l"/>
              </a:tabLst>
            </a:pP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강한</a:t>
            </a: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STREET 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조성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6" algn="l"/>
                <a:tab pos="88360" algn="l"/>
              </a:tabLst>
            </a:pP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비즈니스 모델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6" algn="l"/>
                <a:tab pos="88360" algn="l"/>
              </a:tabLst>
            </a:pP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</a:t>
            </a: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16FF80-EB90-43DF-9456-E500D922B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-3" b="70309"/>
          <a:stretch/>
        </p:blipFill>
        <p:spPr>
          <a:xfrm>
            <a:off x="5143376" y="3182070"/>
            <a:ext cx="4762627" cy="1413993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E48D9B8E-61BA-48BC-921C-43CA37261B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60" y="3767742"/>
            <a:ext cx="876482" cy="876482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2B02613B-69AD-4200-9BDE-F355665022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26" y="3774154"/>
            <a:ext cx="876482" cy="8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75724B20-B615-4241-AC2E-DFF583333964}"/>
              </a:ext>
            </a:extLst>
          </p:cNvPr>
          <p:cNvGrpSpPr/>
          <p:nvPr/>
        </p:nvGrpSpPr>
        <p:grpSpPr>
          <a:xfrm>
            <a:off x="0" y="844244"/>
            <a:ext cx="9906000" cy="6020542"/>
            <a:chOff x="-4168484" y="250389"/>
            <a:chExt cx="9906000" cy="6020542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597EEAB-C2A8-43BB-A833-99DA3553A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397" r="5169"/>
            <a:stretch/>
          </p:blipFill>
          <p:spPr>
            <a:xfrm>
              <a:off x="-4168484" y="250389"/>
              <a:ext cx="9906000" cy="602054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20A6582-622C-45C9-9879-CAA9168CB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82" t="47296" r="77717" b="45551"/>
            <a:stretch/>
          </p:blipFill>
          <p:spPr>
            <a:xfrm>
              <a:off x="-1350096" y="3442622"/>
              <a:ext cx="1090054" cy="519777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3CDEE-651C-474F-B7D9-6242056CAE98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4ACB9868-EA1F-4B01-8F50-253B71EE1877}"/>
              </a:ext>
            </a:extLst>
          </p:cNvPr>
          <p:cNvSpPr/>
          <p:nvPr/>
        </p:nvSpPr>
        <p:spPr>
          <a:xfrm>
            <a:off x="429723" y="814456"/>
            <a:ext cx="875141" cy="211473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C919B5-A70C-4944-9FB1-800A0650798F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8560F0E-4DEA-4362-A8CC-7552C5C6CD34}"/>
              </a:ext>
            </a:extLst>
          </p:cNvPr>
          <p:cNvGrpSpPr/>
          <p:nvPr/>
        </p:nvGrpSpPr>
        <p:grpSpPr>
          <a:xfrm>
            <a:off x="487517" y="129596"/>
            <a:ext cx="4153843" cy="971804"/>
            <a:chOff x="753168" y="53548"/>
            <a:chExt cx="2926539" cy="653150"/>
          </a:xfrm>
          <a:noFill/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6A1AE3-E187-4D15-856B-67D4FAF84C77}"/>
                </a:ext>
              </a:extLst>
            </p:cNvPr>
            <p:cNvSpPr txBox="1"/>
            <p:nvPr/>
          </p:nvSpPr>
          <p:spPr>
            <a:xfrm>
              <a:off x="1371036" y="116808"/>
              <a:ext cx="2308671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강한</a:t>
              </a:r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STREET </a:t>
              </a:r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조성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DF0557-98CC-4A3A-93C9-032369AA3E73}"/>
                </a:ext>
              </a:extLst>
            </p:cNvPr>
            <p:cNvSpPr txBox="1"/>
            <p:nvPr/>
          </p:nvSpPr>
          <p:spPr>
            <a:xfrm>
              <a:off x="753168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9265E23A-D20B-41C0-8B3F-CFF985F5A9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AD3BC815-3E65-4B6C-9FFD-2FF218722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163" y="4888840"/>
            <a:ext cx="952500" cy="95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41A7B8-DCC7-45AA-9A91-DCD7A9C6C8D7}"/>
              </a:ext>
            </a:extLst>
          </p:cNvPr>
          <p:cNvCxnSpPr>
            <a:cxnSpLocks/>
          </p:cNvCxnSpPr>
          <p:nvPr/>
        </p:nvCxnSpPr>
        <p:spPr>
          <a:xfrm flipV="1">
            <a:off x="4444181" y="2187429"/>
            <a:ext cx="436688" cy="54327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BFDB366-B0E5-493B-ADF8-FA750A3DBC05}"/>
              </a:ext>
            </a:extLst>
          </p:cNvPr>
          <p:cNvCxnSpPr>
            <a:cxnSpLocks/>
          </p:cNvCxnSpPr>
          <p:nvPr/>
        </p:nvCxnSpPr>
        <p:spPr>
          <a:xfrm>
            <a:off x="4857161" y="2171978"/>
            <a:ext cx="373884" cy="1270822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0C69A2B-5FF3-4E7E-866B-84225EB472A5}"/>
              </a:ext>
            </a:extLst>
          </p:cNvPr>
          <p:cNvCxnSpPr>
            <a:cxnSpLocks/>
          </p:cNvCxnSpPr>
          <p:nvPr/>
        </p:nvCxnSpPr>
        <p:spPr>
          <a:xfrm flipV="1">
            <a:off x="4125248" y="3411263"/>
            <a:ext cx="1154675" cy="667033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525E829-ABFB-4521-830A-2BE3FA1CB936}"/>
              </a:ext>
            </a:extLst>
          </p:cNvPr>
          <p:cNvCxnSpPr>
            <a:cxnSpLocks/>
          </p:cNvCxnSpPr>
          <p:nvPr/>
        </p:nvCxnSpPr>
        <p:spPr>
          <a:xfrm>
            <a:off x="4105584" y="4058632"/>
            <a:ext cx="1797719" cy="1064862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1AAD3BD-6BFB-4532-A2CD-03D4E3B677F8}"/>
              </a:ext>
            </a:extLst>
          </p:cNvPr>
          <p:cNvGrpSpPr/>
          <p:nvPr/>
        </p:nvGrpSpPr>
        <p:grpSpPr>
          <a:xfrm>
            <a:off x="5618760" y="5428091"/>
            <a:ext cx="1097244" cy="1288912"/>
            <a:chOff x="5095885" y="4830309"/>
            <a:chExt cx="1097244" cy="1288912"/>
          </a:xfrm>
        </p:grpSpPr>
        <p:pic>
          <p:nvPicPr>
            <p:cNvPr id="37" name="그래픽 36" descr="학교">
              <a:extLst>
                <a:ext uri="{FF2B5EF4-FFF2-40B4-BE49-F238E27FC236}">
                  <a16:creationId xmlns:a16="http://schemas.microsoft.com/office/drawing/2014/main" id="{B26A9778-55D1-4715-AF62-A2B98D1F3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95885" y="4830309"/>
              <a:ext cx="1097244" cy="1097244"/>
            </a:xfrm>
            <a:prstGeom prst="rect">
              <a:avLst/>
            </a:prstGeom>
            <a:effectLst/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5DDB925-B07C-4C76-94BE-8AE8617B7F94}"/>
                </a:ext>
              </a:extLst>
            </p:cNvPr>
            <p:cNvSpPr/>
            <p:nvPr/>
          </p:nvSpPr>
          <p:spPr>
            <a:xfrm>
              <a:off x="5122507" y="5794134"/>
              <a:ext cx="1044000" cy="288000"/>
            </a:xfrm>
            <a:prstGeom prst="rect">
              <a:avLst/>
            </a:prstGeom>
            <a:solidFill>
              <a:srgbClr val="0167B3"/>
            </a:solidFill>
            <a:ln>
              <a:solidFill>
                <a:srgbClr val="0167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797900-54A8-4AE7-ABAC-2C19DFC1844C}"/>
                </a:ext>
              </a:extLst>
            </p:cNvPr>
            <p:cNvSpPr txBox="1"/>
            <p:nvPr/>
          </p:nvSpPr>
          <p:spPr>
            <a:xfrm>
              <a:off x="5103333" y="5780667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강원대학교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FC54F51-081A-4A03-AED0-E0CC0C1914AA}"/>
              </a:ext>
            </a:extLst>
          </p:cNvPr>
          <p:cNvGrpSpPr/>
          <p:nvPr/>
        </p:nvGrpSpPr>
        <p:grpSpPr>
          <a:xfrm>
            <a:off x="3998152" y="730287"/>
            <a:ext cx="1082348" cy="1284177"/>
            <a:chOff x="-401910" y="1281890"/>
            <a:chExt cx="1082348" cy="1284177"/>
          </a:xfrm>
        </p:grpSpPr>
        <p:pic>
          <p:nvPicPr>
            <p:cNvPr id="41" name="그래픽 40" descr="학교">
              <a:extLst>
                <a:ext uri="{FF2B5EF4-FFF2-40B4-BE49-F238E27FC236}">
                  <a16:creationId xmlns:a16="http://schemas.microsoft.com/office/drawing/2014/main" id="{D738876C-D898-4B61-AA54-233B80EE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00668" y="1281890"/>
              <a:ext cx="1079865" cy="1079867"/>
            </a:xfrm>
            <a:prstGeom prst="rect">
              <a:avLst/>
            </a:prstGeom>
            <a:effectLst/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50CFE4C-44B9-4E29-A4AB-2411493BF591}"/>
                </a:ext>
              </a:extLst>
            </p:cNvPr>
            <p:cNvGrpSpPr/>
            <p:nvPr/>
          </p:nvGrpSpPr>
          <p:grpSpPr>
            <a:xfrm>
              <a:off x="-401910" y="2227513"/>
              <a:ext cx="1082348" cy="338554"/>
              <a:chOff x="-425771" y="2227513"/>
              <a:chExt cx="1082348" cy="338554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60FD85A-FDF6-44B0-AA0E-0B6846DF5564}"/>
                  </a:ext>
                </a:extLst>
              </p:cNvPr>
              <p:cNvSpPr/>
              <p:nvPr/>
            </p:nvSpPr>
            <p:spPr>
              <a:xfrm>
                <a:off x="-406597" y="2230778"/>
                <a:ext cx="1044000" cy="288000"/>
              </a:xfrm>
              <a:prstGeom prst="rect">
                <a:avLst/>
              </a:prstGeom>
              <a:solidFill>
                <a:srgbClr val="01B2AC"/>
              </a:solidFill>
              <a:ln>
                <a:solidFill>
                  <a:srgbClr val="01B2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C2A313-EF93-4432-AD64-894EEED31B31}"/>
                  </a:ext>
                </a:extLst>
              </p:cNvPr>
              <p:cNvSpPr txBox="1"/>
              <p:nvPr/>
            </p:nvSpPr>
            <p:spPr>
              <a:xfrm>
                <a:off x="-425771" y="2227513"/>
                <a:ext cx="1082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한림대학교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394448-3058-4AF7-8261-C69A9DB312C0}"/>
              </a:ext>
            </a:extLst>
          </p:cNvPr>
          <p:cNvGrpSpPr/>
          <p:nvPr/>
        </p:nvGrpSpPr>
        <p:grpSpPr>
          <a:xfrm>
            <a:off x="4980046" y="1323118"/>
            <a:ext cx="1735958" cy="1527828"/>
            <a:chOff x="5021611" y="1244123"/>
            <a:chExt cx="1735958" cy="152782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0FFCE5C-A634-4F3C-B5FF-083257D22CA0}"/>
                </a:ext>
              </a:extLst>
            </p:cNvPr>
            <p:cNvSpPr/>
            <p:nvPr/>
          </p:nvSpPr>
          <p:spPr>
            <a:xfrm>
              <a:off x="5125676" y="1244123"/>
              <a:ext cx="1527828" cy="1527828"/>
            </a:xfrm>
            <a:prstGeom prst="ellipse">
              <a:avLst/>
            </a:pr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8FD4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1704CBD-3A69-471C-B293-57341C00DBC1}"/>
                </a:ext>
              </a:extLst>
            </p:cNvPr>
            <p:cNvSpPr/>
            <p:nvPr/>
          </p:nvSpPr>
          <p:spPr>
            <a:xfrm>
              <a:off x="5021611" y="1869538"/>
              <a:ext cx="173595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후평</a:t>
              </a:r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</a:t>
              </a:r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동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1B4740-2405-4A30-928B-A821C7F87711}"/>
              </a:ext>
            </a:extLst>
          </p:cNvPr>
          <p:cNvGrpSpPr/>
          <p:nvPr/>
        </p:nvGrpSpPr>
        <p:grpSpPr>
          <a:xfrm>
            <a:off x="6011515" y="3644961"/>
            <a:ext cx="1735958" cy="1591149"/>
            <a:chOff x="6144381" y="3645274"/>
            <a:chExt cx="1735958" cy="159114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226F004-3C0C-436C-91B2-B26AB90D1437}"/>
                </a:ext>
              </a:extLst>
            </p:cNvPr>
            <p:cNvSpPr/>
            <p:nvPr/>
          </p:nvSpPr>
          <p:spPr>
            <a:xfrm>
              <a:off x="6216786" y="3645274"/>
              <a:ext cx="1591149" cy="1591149"/>
            </a:xfrm>
            <a:prstGeom prst="ellipse">
              <a:avLst/>
            </a:pr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8FD4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24BF338-2AD9-4F3F-A431-7B7CD73DAC19}"/>
                </a:ext>
              </a:extLst>
            </p:cNvPr>
            <p:cNvSpPr/>
            <p:nvPr/>
          </p:nvSpPr>
          <p:spPr>
            <a:xfrm>
              <a:off x="6144381" y="4302349"/>
              <a:ext cx="173595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후평</a:t>
              </a:r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동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4E45BB-8248-4B97-82D2-83C48267A656}"/>
              </a:ext>
            </a:extLst>
          </p:cNvPr>
          <p:cNvGrpSpPr/>
          <p:nvPr/>
        </p:nvGrpSpPr>
        <p:grpSpPr>
          <a:xfrm>
            <a:off x="4539326" y="3740320"/>
            <a:ext cx="1735958" cy="860856"/>
            <a:chOff x="4624560" y="3885002"/>
            <a:chExt cx="1735958" cy="86085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79E1F99-56EF-44D4-A3BB-7750001C163B}"/>
                </a:ext>
              </a:extLst>
            </p:cNvPr>
            <p:cNvSpPr/>
            <p:nvPr/>
          </p:nvSpPr>
          <p:spPr>
            <a:xfrm>
              <a:off x="5062111" y="3885002"/>
              <a:ext cx="860856" cy="860856"/>
            </a:xfrm>
            <a:prstGeom prst="ellipse">
              <a:avLst/>
            </a:pr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8FD4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833C838-74F9-43D2-9E2D-8A661593A621}"/>
                </a:ext>
              </a:extLst>
            </p:cNvPr>
            <p:cNvSpPr/>
            <p:nvPr/>
          </p:nvSpPr>
          <p:spPr>
            <a:xfrm>
              <a:off x="4624560" y="4176931"/>
              <a:ext cx="173595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효자 </a:t>
              </a:r>
              <a:r>
                <a:rPr lang="en-US" altLang="ko-KR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</a:t>
              </a:r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동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43388A-108E-4313-BF09-8DA63AC0407D}"/>
              </a:ext>
            </a:extLst>
          </p:cNvPr>
          <p:cNvGrpSpPr/>
          <p:nvPr/>
        </p:nvGrpSpPr>
        <p:grpSpPr>
          <a:xfrm>
            <a:off x="3291761" y="2287087"/>
            <a:ext cx="1735958" cy="860856"/>
            <a:chOff x="3266644" y="2454363"/>
            <a:chExt cx="1735958" cy="860856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D1D4026-A013-4A01-ABE8-F38643DF53F5}"/>
                </a:ext>
              </a:extLst>
            </p:cNvPr>
            <p:cNvSpPr/>
            <p:nvPr/>
          </p:nvSpPr>
          <p:spPr>
            <a:xfrm>
              <a:off x="3704195" y="2454363"/>
              <a:ext cx="860856" cy="860856"/>
            </a:xfrm>
            <a:prstGeom prst="ellipse">
              <a:avLst/>
            </a:pr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8FD4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733F4D-8082-400C-9805-16AA25F07E1A}"/>
                </a:ext>
              </a:extLst>
            </p:cNvPr>
            <p:cNvSpPr/>
            <p:nvPr/>
          </p:nvSpPr>
          <p:spPr>
            <a:xfrm>
              <a:off x="3266644" y="2746292"/>
              <a:ext cx="173595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교동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4C024F-779D-4666-95F3-BF4DB729AAE6}"/>
              </a:ext>
            </a:extLst>
          </p:cNvPr>
          <p:cNvGrpSpPr/>
          <p:nvPr/>
        </p:nvGrpSpPr>
        <p:grpSpPr>
          <a:xfrm>
            <a:off x="3576202" y="4601176"/>
            <a:ext cx="1735958" cy="1527828"/>
            <a:chOff x="3576202" y="4914161"/>
            <a:chExt cx="1735958" cy="1527828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1DA3291-2AD7-490B-828D-A49C24B41942}"/>
                </a:ext>
              </a:extLst>
            </p:cNvPr>
            <p:cNvSpPr/>
            <p:nvPr/>
          </p:nvSpPr>
          <p:spPr>
            <a:xfrm>
              <a:off x="3680267" y="4914161"/>
              <a:ext cx="1527828" cy="1527828"/>
            </a:xfrm>
            <a:prstGeom prst="ellipse">
              <a:avLst/>
            </a:pr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8FD4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5F1F4C5-EC91-4D33-AFBD-7342C1CF63BB}"/>
                </a:ext>
              </a:extLst>
            </p:cNvPr>
            <p:cNvSpPr/>
            <p:nvPr/>
          </p:nvSpPr>
          <p:spPr>
            <a:xfrm>
              <a:off x="3576202" y="5539576"/>
              <a:ext cx="173595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효자 </a:t>
              </a:r>
              <a:r>
                <a:rPr lang="en-US" altLang="ko-KR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동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2052" name="Picture 4" descr="Google – Logos, brands and logotypes">
            <a:extLst>
              <a:ext uri="{FF2B5EF4-FFF2-40B4-BE49-F238E27FC236}">
                <a16:creationId xmlns:a16="http://schemas.microsoft.com/office/drawing/2014/main" id="{B9E78C51-D0E2-4642-A91A-830F2E1D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9" y="6198433"/>
            <a:ext cx="950667" cy="42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F695D5-92CF-4FCE-A1AB-4FE0898B15A1}"/>
              </a:ext>
            </a:extLst>
          </p:cNvPr>
          <p:cNvGrpSpPr/>
          <p:nvPr/>
        </p:nvGrpSpPr>
        <p:grpSpPr>
          <a:xfrm>
            <a:off x="9146222" y="5642042"/>
            <a:ext cx="490383" cy="973924"/>
            <a:chOff x="-1730477" y="3411263"/>
            <a:chExt cx="490383" cy="97392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ED89A62-D30C-45DC-85B3-4D6225519549}"/>
                </a:ext>
              </a:extLst>
            </p:cNvPr>
            <p:cNvSpPr/>
            <p:nvPr/>
          </p:nvSpPr>
          <p:spPr>
            <a:xfrm>
              <a:off x="-1730477" y="3411263"/>
              <a:ext cx="490383" cy="973924"/>
            </a:xfrm>
            <a:prstGeom prst="roundRect">
              <a:avLst>
                <a:gd name="adj" fmla="val 24687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61B1F88-A97A-4D03-8EA7-681464F94FDF}"/>
                </a:ext>
              </a:extLst>
            </p:cNvPr>
            <p:cNvCxnSpPr>
              <a:cxnSpLocks/>
            </p:cNvCxnSpPr>
            <p:nvPr/>
          </p:nvCxnSpPr>
          <p:spPr>
            <a:xfrm>
              <a:off x="-1608189" y="3898225"/>
              <a:ext cx="24580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0E624C09-AB21-4F61-9094-A72A1A4CF7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1909" y="5734019"/>
            <a:ext cx="359009" cy="3297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D1E7B27-09E3-4CA0-92FD-D0FC25C5CF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4400" y1="51200" x2="54400" y2="51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3507" y="6184402"/>
            <a:ext cx="375812" cy="3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7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898F4B-9F55-4CB2-A634-AB842556B39B}"/>
              </a:ext>
            </a:extLst>
          </p:cNvPr>
          <p:cNvSpPr/>
          <p:nvPr/>
        </p:nvSpPr>
        <p:spPr>
          <a:xfrm>
            <a:off x="-1422" y="0"/>
            <a:ext cx="9906000" cy="6858000"/>
          </a:xfrm>
          <a:prstGeom prst="rect">
            <a:avLst/>
          </a:prstGeom>
          <a:solidFill>
            <a:srgbClr val="007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54ADA9-5CC1-4A85-81DC-D13A7E2BB263}"/>
              </a:ext>
            </a:extLst>
          </p:cNvPr>
          <p:cNvGrpSpPr/>
          <p:nvPr/>
        </p:nvGrpSpPr>
        <p:grpSpPr>
          <a:xfrm>
            <a:off x="1609" y="681686"/>
            <a:ext cx="3484807" cy="796081"/>
            <a:chOff x="217783" y="677702"/>
            <a:chExt cx="3484807" cy="796081"/>
          </a:xfrm>
          <a:solidFill>
            <a:srgbClr val="004778"/>
          </a:solidFill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D1DA5D67-F295-4964-AE89-6470D6E5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783" y="677702"/>
              <a:ext cx="3484807" cy="79608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88770" y="784226"/>
              <a:ext cx="2813820" cy="6508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3629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5E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FD0CE7D-41E6-4326-9277-4BED208F420F}"/>
              </a:ext>
            </a:extLst>
          </p:cNvPr>
          <p:cNvCxnSpPr>
            <a:cxnSpLocks/>
          </p:cNvCxnSpPr>
          <p:nvPr/>
        </p:nvCxnSpPr>
        <p:spPr>
          <a:xfrm>
            <a:off x="1920746" y="2742555"/>
            <a:ext cx="3271153" cy="1213431"/>
          </a:xfrm>
          <a:prstGeom prst="line">
            <a:avLst/>
          </a:prstGeom>
          <a:ln w="57150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AD35EB-72AB-43C2-A743-FD8940970709}"/>
              </a:ext>
            </a:extLst>
          </p:cNvPr>
          <p:cNvCxnSpPr>
            <a:cxnSpLocks/>
          </p:cNvCxnSpPr>
          <p:nvPr/>
        </p:nvCxnSpPr>
        <p:spPr>
          <a:xfrm>
            <a:off x="3" y="2059464"/>
            <a:ext cx="1012113" cy="346263"/>
          </a:xfrm>
          <a:prstGeom prst="line">
            <a:avLst/>
          </a:prstGeom>
          <a:ln w="57150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D4DAD4-CBBC-4750-8FC8-AABE97B02922}"/>
              </a:ext>
            </a:extLst>
          </p:cNvPr>
          <p:cNvCxnSpPr>
            <a:cxnSpLocks/>
          </p:cNvCxnSpPr>
          <p:nvPr/>
        </p:nvCxnSpPr>
        <p:spPr>
          <a:xfrm>
            <a:off x="3317746" y="4662124"/>
            <a:ext cx="324738" cy="136330"/>
          </a:xfrm>
          <a:prstGeom prst="line">
            <a:avLst/>
          </a:prstGeom>
          <a:ln w="57150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146C82-BC48-45E8-AB99-C6FF242BA5A7}"/>
              </a:ext>
            </a:extLst>
          </p:cNvPr>
          <p:cNvCxnSpPr>
            <a:cxnSpLocks/>
          </p:cNvCxnSpPr>
          <p:nvPr/>
        </p:nvCxnSpPr>
        <p:spPr>
          <a:xfrm flipV="1">
            <a:off x="1480416" y="5044631"/>
            <a:ext cx="348777" cy="312104"/>
          </a:xfrm>
          <a:prstGeom prst="line">
            <a:avLst/>
          </a:prstGeom>
          <a:ln w="57150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C8737E4-5C7A-4879-8477-BC9E7CE1F186}"/>
              </a:ext>
            </a:extLst>
          </p:cNvPr>
          <p:cNvCxnSpPr>
            <a:cxnSpLocks/>
          </p:cNvCxnSpPr>
          <p:nvPr/>
        </p:nvCxnSpPr>
        <p:spPr>
          <a:xfrm flipV="1">
            <a:off x="290377" y="3965273"/>
            <a:ext cx="904640" cy="608202"/>
          </a:xfrm>
          <a:prstGeom prst="line">
            <a:avLst/>
          </a:prstGeom>
          <a:ln w="57150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C55B479-8D48-4114-95FC-06F13CACD176}"/>
              </a:ext>
            </a:extLst>
          </p:cNvPr>
          <p:cNvCxnSpPr>
            <a:cxnSpLocks/>
          </p:cNvCxnSpPr>
          <p:nvPr/>
        </p:nvCxnSpPr>
        <p:spPr>
          <a:xfrm flipV="1">
            <a:off x="791234" y="4024353"/>
            <a:ext cx="476343" cy="220678"/>
          </a:xfrm>
          <a:prstGeom prst="line">
            <a:avLst/>
          </a:prstGeom>
          <a:ln w="57150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E6A7E14-0A4C-47FB-B0CD-FB61AD10C8F6}"/>
              </a:ext>
            </a:extLst>
          </p:cNvPr>
          <p:cNvCxnSpPr>
            <a:cxnSpLocks/>
          </p:cNvCxnSpPr>
          <p:nvPr/>
        </p:nvCxnSpPr>
        <p:spPr>
          <a:xfrm>
            <a:off x="1609698" y="3997396"/>
            <a:ext cx="702765" cy="242746"/>
          </a:xfrm>
          <a:prstGeom prst="line">
            <a:avLst/>
          </a:prstGeom>
          <a:ln w="57150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21D3D26-D9E2-4375-A654-6CAC31B2E811}"/>
              </a:ext>
            </a:extLst>
          </p:cNvPr>
          <p:cNvCxnSpPr>
            <a:cxnSpLocks/>
          </p:cNvCxnSpPr>
          <p:nvPr/>
        </p:nvCxnSpPr>
        <p:spPr>
          <a:xfrm>
            <a:off x="1569786" y="2322861"/>
            <a:ext cx="295216" cy="199601"/>
          </a:xfrm>
          <a:prstGeom prst="line">
            <a:avLst/>
          </a:prstGeom>
          <a:ln w="57150">
            <a:solidFill>
              <a:srgbClr val="007B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F96B0D8F-540E-4352-9386-77431D3066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22"/>
          <a:stretch/>
        </p:blipFill>
        <p:spPr>
          <a:xfrm>
            <a:off x="1" y="1496805"/>
            <a:ext cx="6037242" cy="5193548"/>
          </a:xfrm>
          <a:prstGeom prst="rect">
            <a:avLst/>
          </a:prstGeom>
        </p:spPr>
      </p:pic>
      <p:pic>
        <p:nvPicPr>
          <p:cNvPr id="18" name="그림 17" descr="다른, 그룹, 묶음, 많은이(가) 표시된 사진&#10;&#10;자동 생성된 설명">
            <a:extLst>
              <a:ext uri="{FF2B5EF4-FFF2-40B4-BE49-F238E27FC236}">
                <a16:creationId xmlns:a16="http://schemas.microsoft.com/office/drawing/2014/main" id="{AC304A38-3416-4BCD-B062-352E5E49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985" b="70879" l="64692" r="78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981" t="48498" r="19908" b="26634"/>
          <a:stretch/>
        </p:blipFill>
        <p:spPr>
          <a:xfrm>
            <a:off x="905917" y="3026950"/>
            <a:ext cx="711775" cy="1034408"/>
          </a:xfrm>
          <a:prstGeom prst="rect">
            <a:avLst/>
          </a:prstGeom>
        </p:spPr>
      </p:pic>
      <p:pic>
        <p:nvPicPr>
          <p:cNvPr id="20" name="그림 19" descr="다른, 그룹, 묶음, 많은이(가) 표시된 사진&#10;&#10;자동 생성된 설명">
            <a:extLst>
              <a:ext uri="{FF2B5EF4-FFF2-40B4-BE49-F238E27FC236}">
                <a16:creationId xmlns:a16="http://schemas.microsoft.com/office/drawing/2014/main" id="{A7E6B8F8-5B4F-4FD1-8A8E-B2DD4DA823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556" b="71565" l="4952" r="18530">
                        <a14:foregroundMark x1="11821" y1="54952" x2="11821" y2="54952"/>
                        <a14:foregroundMark x1="12141" y1="53834" x2="12141" y2="53834"/>
                        <a14:foregroundMark x1="11502" y1="54952" x2="11342" y2="59904"/>
                        <a14:foregroundMark x1="12141" y1="55431" x2="14377" y2="59105"/>
                        <a14:foregroundMark x1="12141" y1="57987" x2="12620" y2="64537"/>
                        <a14:foregroundMark x1="13057" y1="65016" x2="13145" y2="65851"/>
                        <a14:foregroundMark x1="12620" y1="60863" x2="13007" y2="64537"/>
                        <a14:foregroundMark x1="10383" y1="69010" x2="11022" y2="70767"/>
                        <a14:backgroundMark x1="13419" y1="66933" x2="13738" y2="66294"/>
                        <a14:backgroundMark x1="13099" y1="67412" x2="13578" y2="66294"/>
                        <a14:backgroundMark x1="13259" y1="66773" x2="13419" y2="65815"/>
                        <a14:backgroundMark x1="12780" y1="66773" x2="13578" y2="65655"/>
                        <a14:backgroundMark x1="13259" y1="66454" x2="13738" y2="65495"/>
                        <a14:backgroundMark x1="11981" y1="64537" x2="11981" y2="65016"/>
                        <a14:backgroundMark x1="14696" y1="70128" x2="14696" y2="70128"/>
                        <a14:backgroundMark x1="14648" y1="69503" x2="14058" y2="70447"/>
                        <a14:backgroundMark x1="13538" y1="69890" x2="13099" y2="70767"/>
                        <a14:backgroundMark x1="12141" y1="71086" x2="12460" y2="70927"/>
                        <a14:backgroundMark x1="9902" y1="71158" x2="10863" y2="72045"/>
                        <a14:backgroundMark x1="12460" y1="71565" x2="11981" y2="7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8" t="50310" r="79770" b="26768"/>
          <a:stretch/>
        </p:blipFill>
        <p:spPr>
          <a:xfrm>
            <a:off x="2470278" y="4920484"/>
            <a:ext cx="739832" cy="1006904"/>
          </a:xfrm>
          <a:prstGeom prst="rect">
            <a:avLst/>
          </a:prstGeom>
        </p:spPr>
      </p:pic>
      <p:pic>
        <p:nvPicPr>
          <p:cNvPr id="24" name="그림 23" descr="개체, 램프, 옅은이(가) 표시된 사진&#10;&#10;자동 생성된 설명">
            <a:extLst>
              <a:ext uri="{FF2B5EF4-FFF2-40B4-BE49-F238E27FC236}">
                <a16:creationId xmlns:a16="http://schemas.microsoft.com/office/drawing/2014/main" id="{B5A8964A-568A-441C-A2A9-DFB963267F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7" t="13039" r="32333" b="37534"/>
          <a:stretch/>
        </p:blipFill>
        <p:spPr>
          <a:xfrm>
            <a:off x="388787" y="2293895"/>
            <a:ext cx="938979" cy="136198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ACE0C0AF-B5F8-4598-B4F4-24909706C967}"/>
              </a:ext>
            </a:extLst>
          </p:cNvPr>
          <p:cNvGrpSpPr/>
          <p:nvPr/>
        </p:nvGrpSpPr>
        <p:grpSpPr>
          <a:xfrm>
            <a:off x="5968743" y="1226305"/>
            <a:ext cx="3154959" cy="5459355"/>
            <a:chOff x="5382873" y="1345031"/>
            <a:chExt cx="3477757" cy="6017927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1F1652E-AFA4-4EA6-9CC2-8A698AF024FA}"/>
                </a:ext>
              </a:extLst>
            </p:cNvPr>
            <p:cNvCxnSpPr>
              <a:cxnSpLocks/>
            </p:cNvCxnSpPr>
            <p:nvPr/>
          </p:nvCxnSpPr>
          <p:spPr>
            <a:xfrm>
              <a:off x="5591982" y="1772103"/>
              <a:ext cx="0" cy="4151551"/>
            </a:xfrm>
            <a:prstGeom prst="line">
              <a:avLst/>
            </a:prstGeom>
            <a:ln w="19050">
              <a:solidFill>
                <a:srgbClr val="F5DD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F9E628C-9AAA-4C3D-9AB0-D9420433CE31}"/>
                </a:ext>
              </a:extLst>
            </p:cNvPr>
            <p:cNvGrpSpPr/>
            <p:nvPr/>
          </p:nvGrpSpPr>
          <p:grpSpPr>
            <a:xfrm>
              <a:off x="5394554" y="1345031"/>
              <a:ext cx="3466076" cy="808516"/>
              <a:chOff x="5405131" y="1345031"/>
              <a:chExt cx="3466076" cy="808516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2079BA40-3228-4AA2-9999-243684A3E2FC}"/>
                  </a:ext>
                </a:extLst>
              </p:cNvPr>
              <p:cNvSpPr/>
              <p:nvPr/>
            </p:nvSpPr>
            <p:spPr>
              <a:xfrm>
                <a:off x="5405131" y="1376561"/>
                <a:ext cx="435059" cy="435061"/>
              </a:xfrm>
              <a:prstGeom prst="ellipse">
                <a:avLst/>
              </a:prstGeom>
              <a:solidFill>
                <a:srgbClr val="F5DD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rgbClr val="00477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1520" b="1" dirty="0">
                  <a:solidFill>
                    <a:srgbClr val="00477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84BE9A-B699-4F9A-A01D-7BEB4F998BF5}"/>
                  </a:ext>
                </a:extLst>
              </p:cNvPr>
              <p:cNvSpPr txBox="1"/>
              <p:nvPr/>
            </p:nvSpPr>
            <p:spPr>
              <a:xfrm>
                <a:off x="5889901" y="1345031"/>
                <a:ext cx="2981306" cy="80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5DD6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문제인식 및 제안 배경</a:t>
                </a:r>
                <a:endParaRPr lang="en-US" altLang="ko-KR" sz="2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5DD6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363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1. 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아이디어 제안 배경 </a:t>
                </a:r>
                <a:endParaRPr lang="en-US" altLang="ko-KR" sz="127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C150C16-233C-4BBD-8E9B-6A998E2EB59D}"/>
                </a:ext>
              </a:extLst>
            </p:cNvPr>
            <p:cNvGrpSpPr/>
            <p:nvPr/>
          </p:nvGrpSpPr>
          <p:grpSpPr>
            <a:xfrm>
              <a:off x="5382873" y="5579617"/>
              <a:ext cx="3477754" cy="1783341"/>
              <a:chOff x="5393450" y="2056805"/>
              <a:chExt cx="3477754" cy="1783341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2EC528E-FB8C-46F0-B894-8538A7B7099F}"/>
                  </a:ext>
                </a:extLst>
              </p:cNvPr>
              <p:cNvSpPr/>
              <p:nvPr/>
            </p:nvSpPr>
            <p:spPr>
              <a:xfrm>
                <a:off x="5393450" y="2068589"/>
                <a:ext cx="435060" cy="435060"/>
              </a:xfrm>
              <a:prstGeom prst="ellipse">
                <a:avLst/>
              </a:prstGeom>
              <a:solidFill>
                <a:srgbClr val="F5DD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rgbClr val="00477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lang="ko-KR" altLang="en-US" sz="1520" b="1" dirty="0">
                  <a:solidFill>
                    <a:srgbClr val="00477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73903BE-8094-481A-AD18-0167DE1746F0}"/>
                  </a:ext>
                </a:extLst>
              </p:cNvPr>
              <p:cNvSpPr txBox="1"/>
              <p:nvPr/>
            </p:nvSpPr>
            <p:spPr>
              <a:xfrm>
                <a:off x="5889898" y="2056805"/>
                <a:ext cx="2981306" cy="1783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5DD6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기대효과 및 향후 방향</a:t>
                </a:r>
                <a:endParaRPr lang="en-US" altLang="ko-KR" sz="2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5DD6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363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1. 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업계 현황</a:t>
                </a:r>
                <a:endParaRPr lang="en-US" altLang="ko-KR" sz="127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기대 효과</a:t>
                </a: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향후 방향</a:t>
                </a:r>
                <a:endParaRPr lang="en-US" altLang="ko-KR" sz="127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4. 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수익 모델</a:t>
                </a:r>
                <a:endParaRPr lang="en-US" altLang="ko-KR" sz="127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5. 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팀원 역량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71744CE-293D-4E2A-A3FF-3D153EEEE45D}"/>
                </a:ext>
              </a:extLst>
            </p:cNvPr>
            <p:cNvGrpSpPr/>
            <p:nvPr/>
          </p:nvGrpSpPr>
          <p:grpSpPr>
            <a:xfrm>
              <a:off x="5382874" y="4144940"/>
              <a:ext cx="2474089" cy="1295928"/>
              <a:chOff x="5393451" y="2383534"/>
              <a:chExt cx="2474089" cy="1295928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88A8ECE-ABB4-4010-8A31-AD303CC17C83}"/>
                  </a:ext>
                </a:extLst>
              </p:cNvPr>
              <p:cNvSpPr/>
              <p:nvPr/>
            </p:nvSpPr>
            <p:spPr>
              <a:xfrm>
                <a:off x="5393451" y="2400649"/>
                <a:ext cx="435060" cy="435060"/>
              </a:xfrm>
              <a:prstGeom prst="ellipse">
                <a:avLst/>
              </a:prstGeom>
              <a:solidFill>
                <a:srgbClr val="F5DD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rgbClr val="00477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sz="1520" b="1" dirty="0">
                  <a:solidFill>
                    <a:srgbClr val="00477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D23358-FD75-4073-ACB4-F0A20BAB3D0D}"/>
                  </a:ext>
                </a:extLst>
              </p:cNvPr>
              <p:cNvSpPr txBox="1"/>
              <p:nvPr/>
            </p:nvSpPr>
            <p:spPr>
              <a:xfrm>
                <a:off x="5889898" y="2383534"/>
                <a:ext cx="1977642" cy="1295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5DD6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아이디어 제안</a:t>
                </a:r>
                <a:endParaRPr lang="en-US" altLang="ko-KR" sz="2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5DD6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363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1. 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강한</a:t>
                </a: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STREET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조성</a:t>
                </a:r>
                <a:endParaRPr lang="en-US" altLang="ko-KR" sz="127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비즈니스 모델</a:t>
                </a:r>
                <a:endParaRPr lang="en-US" altLang="ko-KR" sz="127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</a:t>
                </a:r>
                <a:r>
                  <a:rPr lang="ko-KR" altLang="en-US" sz="1270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프로토타입</a:t>
                </a:r>
                <a:endParaRPr lang="en-US" altLang="ko-KR" sz="127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0E9C7CFD-B3EF-4913-84B2-3724265E8006}"/>
              </a:ext>
            </a:extLst>
          </p:cNvPr>
          <p:cNvSpPr/>
          <p:nvPr/>
        </p:nvSpPr>
        <p:spPr>
          <a:xfrm>
            <a:off x="5968743" y="2096556"/>
            <a:ext cx="394679" cy="394678"/>
          </a:xfrm>
          <a:prstGeom prst="ellipse">
            <a:avLst/>
          </a:prstGeom>
          <a:solidFill>
            <a:srgbClr val="F5D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>
                <a:solidFill>
                  <a:srgbClr val="00477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520" b="1" dirty="0">
              <a:solidFill>
                <a:srgbClr val="00477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C41434-07E3-427C-8BE8-D27B8B4E0F28}"/>
              </a:ext>
            </a:extLst>
          </p:cNvPr>
          <p:cNvSpPr txBox="1"/>
          <p:nvPr/>
        </p:nvSpPr>
        <p:spPr>
          <a:xfrm>
            <a:off x="6393193" y="2080930"/>
            <a:ext cx="2459776" cy="1536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5DD6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en-US" altLang="ko-KR" sz="363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춘천시 자동차 등록 현황</a:t>
            </a:r>
            <a:endParaRPr lang="en-US" altLang="ko-KR" sz="127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춘천시 </a:t>
            </a:r>
            <a:r>
              <a:rPr lang="ko-KR" altLang="en-US" sz="1270" spc="-54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동별</a:t>
            </a:r>
            <a:r>
              <a:rPr lang="ko-KR" altLang="en-US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인구</a:t>
            </a:r>
            <a:endParaRPr lang="en-US" altLang="ko-KR" sz="127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춘천시 버스정류장</a:t>
            </a:r>
            <a:r>
              <a:rPr lang="en-US" altLang="ko-KR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가로등</a:t>
            </a:r>
            <a:endParaRPr lang="en-US" altLang="ko-KR" sz="127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270" spc="-54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동별</a:t>
            </a:r>
            <a:r>
              <a:rPr lang="ko-KR" altLang="en-US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스마트 가로등 개수</a:t>
            </a:r>
            <a:endParaRPr lang="en-US" altLang="ko-KR" sz="127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27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춘천시 주차장 현황</a:t>
            </a:r>
          </a:p>
        </p:txBody>
      </p:sp>
    </p:spTree>
    <p:extLst>
      <p:ext uri="{BB962C8B-B14F-4D97-AF65-F5344CB8AC3E}">
        <p14:creationId xmlns:p14="http://schemas.microsoft.com/office/powerpoint/2010/main" val="1837321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타원 35">
            <a:extLst>
              <a:ext uri="{FF2B5EF4-FFF2-40B4-BE49-F238E27FC236}">
                <a16:creationId xmlns:a16="http://schemas.microsoft.com/office/drawing/2014/main" id="{15E1B106-BF2F-46A2-B14A-589266E6C2D3}"/>
              </a:ext>
            </a:extLst>
          </p:cNvPr>
          <p:cNvSpPr/>
          <p:nvPr/>
        </p:nvSpPr>
        <p:spPr>
          <a:xfrm>
            <a:off x="8393265" y="269165"/>
            <a:ext cx="1576655" cy="1576655"/>
          </a:xfrm>
          <a:prstGeom prst="ellipse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0" b="1" dirty="0">
              <a:solidFill>
                <a:srgbClr val="8FD4E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0637898-A773-4089-952A-5F4C5E28BDD0}"/>
              </a:ext>
            </a:extLst>
          </p:cNvPr>
          <p:cNvSpPr/>
          <p:nvPr/>
        </p:nvSpPr>
        <p:spPr>
          <a:xfrm>
            <a:off x="8263143" y="193927"/>
            <a:ext cx="1797056" cy="1797056"/>
          </a:xfrm>
          <a:prstGeom prst="ellipse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0" b="1" dirty="0">
              <a:solidFill>
                <a:srgbClr val="8FD4E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326190" y="2308234"/>
            <a:ext cx="3234879" cy="32348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0" dirty="0">
              <a:ea typeface="나눔스퀘어 Bold" panose="020B060000010101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127166" y="3109210"/>
            <a:ext cx="1632927" cy="16329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20" dirty="0">
              <a:ea typeface="나눔스퀘어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3CDEE-651C-474F-B7D9-6242056CAE98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4ACB9868-EA1F-4B01-8F50-253B71EE1877}"/>
              </a:ext>
            </a:extLst>
          </p:cNvPr>
          <p:cNvSpPr/>
          <p:nvPr/>
        </p:nvSpPr>
        <p:spPr>
          <a:xfrm>
            <a:off x="429723" y="814456"/>
            <a:ext cx="875141" cy="211473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C919B5-A70C-4944-9FB1-800A0650798F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8560F0E-4DEA-4362-A8CC-7552C5C6CD34}"/>
              </a:ext>
            </a:extLst>
          </p:cNvPr>
          <p:cNvGrpSpPr/>
          <p:nvPr/>
        </p:nvGrpSpPr>
        <p:grpSpPr>
          <a:xfrm>
            <a:off x="487517" y="129596"/>
            <a:ext cx="3405239" cy="971804"/>
            <a:chOff x="753168" y="53548"/>
            <a:chExt cx="2399120" cy="653150"/>
          </a:xfrm>
          <a:noFill/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6A1AE3-E187-4D15-856B-67D4FAF84C77}"/>
                </a:ext>
              </a:extLst>
            </p:cNvPr>
            <p:cNvSpPr txBox="1"/>
            <p:nvPr/>
          </p:nvSpPr>
          <p:spPr>
            <a:xfrm>
              <a:off x="1371036" y="116808"/>
              <a:ext cx="1781252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비즈니스 모델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DF0557-98CC-4A3A-93C9-032369AA3E73}"/>
                </a:ext>
              </a:extLst>
            </p:cNvPr>
            <p:cNvSpPr txBox="1"/>
            <p:nvPr/>
          </p:nvSpPr>
          <p:spPr>
            <a:xfrm>
              <a:off x="753168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9265E23A-D20B-41C0-8B3F-CFF985F5A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F9075C-ACDD-4222-83A8-3DB16F39866A}"/>
              </a:ext>
            </a:extLst>
          </p:cNvPr>
          <p:cNvGrpSpPr/>
          <p:nvPr/>
        </p:nvGrpSpPr>
        <p:grpSpPr>
          <a:xfrm>
            <a:off x="4468406" y="1823640"/>
            <a:ext cx="969188" cy="969188"/>
            <a:chOff x="3103225" y="2721734"/>
            <a:chExt cx="969188" cy="969188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5077C4C-D9A5-4A4A-AB2C-2757EBB4B6B3}"/>
                </a:ext>
              </a:extLst>
            </p:cNvPr>
            <p:cNvSpPr/>
            <p:nvPr/>
          </p:nvSpPr>
          <p:spPr>
            <a:xfrm>
              <a:off x="3103225" y="2721734"/>
              <a:ext cx="969188" cy="969188"/>
            </a:xfrm>
            <a:prstGeom prst="ellipse">
              <a:avLst/>
            </a:prstGeom>
            <a:solidFill>
              <a:srgbClr val="82D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896ED3-F0AD-4350-AD42-F415EAF8C774}"/>
                </a:ext>
              </a:extLst>
            </p:cNvPr>
            <p:cNvSpPr txBox="1"/>
            <p:nvPr/>
          </p:nvSpPr>
          <p:spPr>
            <a:xfrm>
              <a:off x="3208412" y="2994454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의료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5288117-4027-4631-ADF9-437910FD90B4}"/>
              </a:ext>
            </a:extLst>
          </p:cNvPr>
          <p:cNvSpPr txBox="1"/>
          <p:nvPr/>
        </p:nvSpPr>
        <p:spPr>
          <a:xfrm>
            <a:off x="7873582" y="4457786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불법 투기 쓰레기 신고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EB65558-5C87-4EA4-A11A-595DDEDFE866}"/>
              </a:ext>
            </a:extLst>
          </p:cNvPr>
          <p:cNvGrpSpPr/>
          <p:nvPr/>
        </p:nvGrpSpPr>
        <p:grpSpPr>
          <a:xfrm>
            <a:off x="7285142" y="4111260"/>
            <a:ext cx="633496" cy="591121"/>
            <a:chOff x="768291" y="1596408"/>
            <a:chExt cx="644210" cy="601118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965ED4A2-F02D-4B75-8FB8-49444DC3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19" b="96203" l="4872" r="91415">
                          <a14:foregroundMark x1="7657" y1="32068" x2="7657" y2="32068"/>
                          <a14:foregroundMark x1="5568" y1="24262" x2="5568" y2="24262"/>
                          <a14:foregroundMark x1="41763" y1="4641" x2="41763" y2="4641"/>
                          <a14:foregroundMark x1="91647" y1="17722" x2="91647" y2="17722"/>
                          <a14:foregroundMark x1="49420" y1="53165" x2="49420" y2="53165"/>
                          <a14:foregroundMark x1="33411" y1="53586" x2="33411" y2="53586"/>
                          <a14:foregroundMark x1="68213" y1="54219" x2="68213" y2="54219"/>
                          <a14:foregroundMark x1="40371" y1="96203" x2="40371" y2="96203"/>
                          <a14:foregroundMark x1="37123" y1="86076" x2="45244" y2="77215"/>
                          <a14:foregroundMark x1="45244" y1="77215" x2="51044" y2="43038"/>
                          <a14:foregroundMark x1="51044" y1="43038" x2="50812" y2="32278"/>
                          <a14:foregroundMark x1="50812" y1="32278" x2="42459" y2="24473"/>
                          <a14:foregroundMark x1="42459" y1="24473" x2="41763" y2="40084"/>
                          <a14:foregroundMark x1="41763" y1="40084" x2="58237" y2="67932"/>
                          <a14:foregroundMark x1="71230" y1="89241" x2="42459" y2="91350"/>
                          <a14:foregroundMark x1="42459" y1="91350" x2="30394" y2="88819"/>
                          <a14:foregroundMark x1="30394" y1="88819" x2="24130" y2="78903"/>
                          <a14:foregroundMark x1="24130" y1="78903" x2="22042" y2="43249"/>
                          <a14:foregroundMark x1="22042" y1="43249" x2="14849" y2="22152"/>
                          <a14:foregroundMark x1="14849" y1="22152" x2="40139" y2="23207"/>
                          <a14:foregroundMark x1="40139" y1="23207" x2="44316" y2="13291"/>
                          <a14:foregroundMark x1="44316" y1="13291" x2="53364" y2="21941"/>
                          <a14:foregroundMark x1="53364" y1="21941" x2="58469" y2="33122"/>
                          <a14:foregroundMark x1="58469" y1="33122" x2="70766" y2="39241"/>
                          <a14:foregroundMark x1="70766" y1="39241" x2="82367" y2="41350"/>
                          <a14:foregroundMark x1="82367" y1="41350" x2="74246" y2="87553"/>
                          <a14:foregroundMark x1="74246" y1="87553" x2="70302" y2="91350"/>
                          <a14:foregroundMark x1="63805" y1="25527" x2="77726" y2="28270"/>
                          <a14:foregroundMark x1="77726" y1="28270" x2="73086" y2="27426"/>
                          <a14:foregroundMark x1="78886" y1="27848" x2="90951" y2="28903"/>
                          <a14:foregroundMark x1="90951" y1="28903" x2="81206" y2="22574"/>
                          <a14:foregroundMark x1="81206" y1="22574" x2="74942" y2="27426"/>
                          <a14:foregroundMark x1="45476" y1="14346" x2="55916" y2="8228"/>
                          <a14:foregroundMark x1="55916" y1="8228" x2="44548" y2="137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8291" y="1596408"/>
              <a:ext cx="546587" cy="601118"/>
            </a:xfrm>
            <a:prstGeom prst="rect">
              <a:avLst/>
            </a:prstGeom>
          </p:spPr>
        </p:pic>
        <p:pic>
          <p:nvPicPr>
            <p:cNvPr id="81" name="그림 80" descr="그리기, 표지판이(가) 표시된 사진&#10;&#10;자동 생성된 설명">
              <a:extLst>
                <a:ext uri="{FF2B5EF4-FFF2-40B4-BE49-F238E27FC236}">
                  <a16:creationId xmlns:a16="http://schemas.microsoft.com/office/drawing/2014/main" id="{71A980FE-8DBC-4F35-B94C-854C2BB21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947" y="1826874"/>
              <a:ext cx="338554" cy="338554"/>
            </a:xfrm>
            <a:prstGeom prst="rect">
              <a:avLst/>
            </a:prstGeom>
          </p:spPr>
        </p:pic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5AA1E7E-7D56-4954-BE0D-87A9338167DF}"/>
              </a:ext>
            </a:extLst>
          </p:cNvPr>
          <p:cNvSpPr/>
          <p:nvPr/>
        </p:nvSpPr>
        <p:spPr>
          <a:xfrm>
            <a:off x="7790244" y="3435522"/>
            <a:ext cx="1921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미세먼지</a:t>
            </a:r>
            <a:r>
              <a: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날씨확인</a:t>
            </a:r>
            <a:endParaRPr lang="en-US" altLang="ko-KR" sz="12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1F5B833-F573-4F4C-B624-4CE1D3D78DB4}"/>
              </a:ext>
            </a:extLst>
          </p:cNvPr>
          <p:cNvGrpSpPr/>
          <p:nvPr/>
        </p:nvGrpSpPr>
        <p:grpSpPr>
          <a:xfrm>
            <a:off x="7158363" y="3262636"/>
            <a:ext cx="969189" cy="657718"/>
            <a:chOff x="4762067" y="3150061"/>
            <a:chExt cx="1076591" cy="730604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B31C4BC8-1EC3-4911-A376-A3B63BFC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067" y="3150061"/>
              <a:ext cx="691785" cy="691785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1EF6C5AD-F27D-4073-9C55-D0AB5D33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04" b="89776" l="9329" r="89796">
                          <a14:foregroundMark x1="75219" y1="34824" x2="75219" y2="34824"/>
                          <a14:foregroundMark x1="84257" y1="35463" x2="84257" y2="35463"/>
                          <a14:foregroundMark x1="79009" y1="20128" x2="79009" y2="20128"/>
                          <a14:foregroundMark x1="65889" y1="12141" x2="65889" y2="12141"/>
                          <a14:foregroundMark x1="52770" y1="10543" x2="52770" y2="10543"/>
                          <a14:foregroundMark x1="38776" y1="22684" x2="38776" y2="22684"/>
                          <a14:foregroundMark x1="85423" y1="50479" x2="85423" y2="50479"/>
                          <a14:foregroundMark x1="9329" y1="62300" x2="9329" y2="62300"/>
                          <a14:foregroundMark x1="34694" y1="67732" x2="38192" y2="48882"/>
                          <a14:foregroundMark x1="38192" y1="48882" x2="54227" y2="59744"/>
                          <a14:foregroundMark x1="54227" y1="59744" x2="39359" y2="70288"/>
                          <a14:foregroundMark x1="39359" y1="70288" x2="56560" y2="56230"/>
                          <a14:foregroundMark x1="56560" y1="56230" x2="53644" y2="61661"/>
                          <a14:foregroundMark x1="21283" y1="70288" x2="62099" y2="71246"/>
                          <a14:foregroundMark x1="62099" y1="71246" x2="64723" y2="48562"/>
                          <a14:foregroundMark x1="64723" y1="48562" x2="60933" y2="29393"/>
                          <a14:foregroundMark x1="60933" y1="29393" x2="33528" y2="58147"/>
                          <a14:foregroundMark x1="33528" y1="58147" x2="51603" y2="58786"/>
                          <a14:foregroundMark x1="51603" y1="58786" x2="69096" y2="65495"/>
                          <a14:foregroundMark x1="69096" y1="65495" x2="69679" y2="65495"/>
                          <a14:foregroundMark x1="12245" y1="71246" x2="35277" y2="75080"/>
                          <a14:foregroundMark x1="35277" y1="75080" x2="37609" y2="56869"/>
                          <a14:foregroundMark x1="37609" y1="56869" x2="22449" y2="65815"/>
                          <a14:foregroundMark x1="22449" y1="65815" x2="31778" y2="73163"/>
                          <a14:foregroundMark x1="15160" y1="79553" x2="18367" y2="59425"/>
                          <a14:foregroundMark x1="18367" y1="59425" x2="32070" y2="47923"/>
                          <a14:foregroundMark x1="32070" y1="47923" x2="47522" y2="45048"/>
                          <a14:foregroundMark x1="30029" y1="75719" x2="49563" y2="76038"/>
                          <a14:foregroundMark x1="49563" y1="76038" x2="65889" y2="71246"/>
                          <a14:foregroundMark x1="65889" y1="71246" x2="66764" y2="51438"/>
                          <a14:foregroundMark x1="66764" y1="51438" x2="66181" y2="50799"/>
                          <a14:foregroundMark x1="66472" y1="47284" x2="62682" y2="29393"/>
                          <a14:foregroundMark x1="62682" y1="29393" x2="48397" y2="373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69046" y="3178366"/>
              <a:ext cx="769612" cy="702299"/>
            </a:xfrm>
            <a:prstGeom prst="rect">
              <a:avLst/>
            </a:prstGeom>
          </p:spPr>
        </p:pic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7269143-64D4-4DB8-9488-28A63CA7173A}"/>
              </a:ext>
            </a:extLst>
          </p:cNvPr>
          <p:cNvSpPr/>
          <p:nvPr/>
        </p:nvSpPr>
        <p:spPr>
          <a:xfrm>
            <a:off x="1678602" y="2367891"/>
            <a:ext cx="12184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밀집도 확인</a:t>
            </a:r>
            <a:endParaRPr lang="en-US" altLang="ko-KR" sz="12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CB7299BF-7F9A-4565-A6EB-9449128D30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760" b="91375" l="9971" r="90909">
                        <a14:foregroundMark x1="17302" y1="10023" x2="31378" y2="6294"/>
                        <a14:foregroundMark x1="31378" y1="6294" x2="77713" y2="7226"/>
                        <a14:foregroundMark x1="77713" y1="7226" x2="81525" y2="10490"/>
                        <a14:foregroundMark x1="28152" y1="10023" x2="67155" y2="12121"/>
                        <a14:foregroundMark x1="67155" y1="12121" x2="60704" y2="17949"/>
                        <a14:foregroundMark x1="46921" y1="10490" x2="63636" y2="8625"/>
                        <a14:foregroundMark x1="63636" y1="8625" x2="71554" y2="12587"/>
                        <a14:foregroundMark x1="72727" y1="9557" x2="72434" y2="21678"/>
                        <a14:foregroundMark x1="72434" y1="21678" x2="56891" y2="23077"/>
                        <a14:foregroundMark x1="56891" y1="23077" x2="69208" y2="16783"/>
                        <a14:foregroundMark x1="69208" y1="16783" x2="59824" y2="27273"/>
                        <a14:foregroundMark x1="59824" y1="27273" x2="44282" y2="30070"/>
                        <a14:foregroundMark x1="44282" y1="30070" x2="33431" y2="21911"/>
                        <a14:foregroundMark x1="33431" y1="21911" x2="48680" y2="20746"/>
                        <a14:foregroundMark x1="48680" y1="20746" x2="47214" y2="32634"/>
                        <a14:foregroundMark x1="23167" y1="21212" x2="25220" y2="36830"/>
                        <a14:foregroundMark x1="25220" y1="36830" x2="40469" y2="59441"/>
                        <a14:foregroundMark x1="40469" y1="59441" x2="43402" y2="72494"/>
                        <a14:foregroundMark x1="43402" y1="72494" x2="58651" y2="70163"/>
                        <a14:foregroundMark x1="58651" y1="70163" x2="59238" y2="50583"/>
                        <a14:foregroundMark x1="59238" y1="50583" x2="54545" y2="37063"/>
                        <a14:foregroundMark x1="54545" y1="37063" x2="46921" y2="28205"/>
                        <a14:foregroundMark x1="49853" y1="32401" x2="62757" y2="47552"/>
                        <a14:foregroundMark x1="62757" y1="47552" x2="64516" y2="64103"/>
                        <a14:foregroundMark x1="64516" y1="64103" x2="55132" y2="73660"/>
                        <a14:foregroundMark x1="55132" y1="73660" x2="39589" y2="71096"/>
                        <a14:foregroundMark x1="39589" y1="71096" x2="31672" y2="55245"/>
                        <a14:foregroundMark x1="31672" y1="55245" x2="43402" y2="38462"/>
                        <a14:foregroundMark x1="43402" y1="38462" x2="56891" y2="33100"/>
                        <a14:foregroundMark x1="56891" y1="33100" x2="72141" y2="34266"/>
                        <a14:foregroundMark x1="72141" y1="34266" x2="70674" y2="52914"/>
                        <a14:foregroundMark x1="70674" y1="52914" x2="43402" y2="72494"/>
                        <a14:foregroundMark x1="68622" y1="68765" x2="50440" y2="77389"/>
                        <a14:foregroundMark x1="50440" y1="77389" x2="37537" y2="70862"/>
                        <a14:foregroundMark x1="37537" y1="70862" x2="34018" y2="57110"/>
                        <a14:foregroundMark x1="34018" y1="57110" x2="44282" y2="45455"/>
                        <a14:foregroundMark x1="44282" y1="45455" x2="60704" y2="57110"/>
                        <a14:foregroundMark x1="60704" y1="57110" x2="62170" y2="69231"/>
                        <a14:foregroundMark x1="62170" y1="69231" x2="58651" y2="78322"/>
                        <a14:foregroundMark x1="56891" y1="88112" x2="40469" y2="87413"/>
                        <a14:foregroundMark x1="40469" y1="87413" x2="28739" y2="79487"/>
                        <a14:foregroundMark x1="28739" y1="79487" x2="19648" y2="68531"/>
                        <a14:foregroundMark x1="19648" y1="68531" x2="21701" y2="56876"/>
                        <a14:foregroundMark x1="21701" y1="56876" x2="33724" y2="66900"/>
                        <a14:foregroundMark x1="33724" y1="66900" x2="34311" y2="78788"/>
                        <a14:foregroundMark x1="34311" y1="78788" x2="35484" y2="80420"/>
                        <a14:foregroundMark x1="16422" y1="86713" x2="16422" y2="86713"/>
                        <a14:foregroundMark x1="48974" y1="91608" x2="48974" y2="91608"/>
                        <a14:foregroundMark x1="90909" y1="27040" x2="90909" y2="27040"/>
                        <a14:foregroundMark x1="20528" y1="59207" x2="19941" y2="34732"/>
                        <a14:foregroundMark x1="12903" y1="29138" x2="30792" y2="29837"/>
                        <a14:foregroundMark x1="30792" y1="29837" x2="36657" y2="29138"/>
                        <a14:foregroundMark x1="58651" y1="27273" x2="73900" y2="29837"/>
                        <a14:foregroundMark x1="73900" y1="29837" x2="82698" y2="27273"/>
                        <a14:foregroundMark x1="77126" y1="35431" x2="79765" y2="47319"/>
                        <a14:foregroundMark x1="79765" y1="47319" x2="75367" y2="71562"/>
                        <a14:foregroundMark x1="75367" y1="71562" x2="78592" y2="83217"/>
                        <a14:foregroundMark x1="78592" y1="83217" x2="68622" y2="81352"/>
                        <a14:foregroundMark x1="27566" y1="83916" x2="22287" y2="79021"/>
                        <a14:foregroundMark x1="19062" y1="72494" x2="21994" y2="79953"/>
                        <a14:foregroundMark x1="16716" y1="76224" x2="19941" y2="832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313" y="2392386"/>
            <a:ext cx="596719" cy="750709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FF74F3D6-7582-4B9F-9F19-C0E5CBDFFC4D}"/>
              </a:ext>
            </a:extLst>
          </p:cNvPr>
          <p:cNvSpPr/>
          <p:nvPr/>
        </p:nvSpPr>
        <p:spPr>
          <a:xfrm>
            <a:off x="649991" y="3022579"/>
            <a:ext cx="1583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주차장 </a:t>
            </a:r>
            <a:endParaRPr lang="en-US" altLang="ko-KR" sz="12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잔여 자리</a:t>
            </a:r>
            <a:endParaRPr lang="en-US" altLang="ko-KR" sz="12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641FB50-CB78-479A-8514-32321BB62B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091" b="89443" l="8397" r="91221">
                        <a14:foregroundMark x1="8397" y1="36070" x2="8397" y2="43402"/>
                        <a14:foregroundMark x1="35878" y1="9971" x2="55725" y2="9091"/>
                        <a14:foregroundMark x1="55725" y1="9091" x2="59542" y2="10264"/>
                        <a14:foregroundMark x1="27481" y1="27859" x2="45802" y2="17595"/>
                        <a14:foregroundMark x1="45802" y1="17595" x2="63740" y2="28152"/>
                        <a14:foregroundMark x1="63740" y1="28152" x2="65267" y2="46041"/>
                        <a14:foregroundMark x1="65267" y1="46041" x2="53435" y2="59824"/>
                        <a14:foregroundMark x1="53435" y1="59824" x2="37405" y2="49267"/>
                        <a14:foregroundMark x1="37405" y1="49267" x2="43511" y2="15249"/>
                        <a14:foregroundMark x1="43511" y1="15249" x2="43893" y2="13783"/>
                        <a14:foregroundMark x1="49618" y1="77126" x2="48473" y2="38710"/>
                        <a14:foregroundMark x1="48473" y1="38710" x2="57252" y2="20821"/>
                        <a14:foregroundMark x1="37405" y1="61584" x2="52672" y2="72434"/>
                        <a14:foregroundMark x1="52672" y1="72434" x2="69084" y2="62170"/>
                        <a14:foregroundMark x1="69084" y1="62170" x2="77863" y2="46921"/>
                        <a14:foregroundMark x1="77863" y1="46921" x2="77481" y2="31378"/>
                        <a14:foregroundMark x1="77481" y1="31378" x2="67176" y2="19062"/>
                        <a14:foregroundMark x1="67176" y1="19062" x2="46565" y2="15543"/>
                        <a14:foregroundMark x1="46565" y1="15543" x2="29389" y2="24047"/>
                        <a14:foregroundMark x1="29389" y1="24047" x2="24046" y2="39589"/>
                        <a14:foregroundMark x1="24046" y1="39589" x2="38931" y2="65396"/>
                        <a14:foregroundMark x1="31298" y1="62170" x2="17176" y2="33431"/>
                        <a14:foregroundMark x1="17176" y1="33431" x2="31298" y2="21114"/>
                        <a14:foregroundMark x1="31298" y1="21114" x2="46183" y2="16422"/>
                        <a14:foregroundMark x1="50763" y1="87390" x2="49618" y2="89736"/>
                        <a14:foregroundMark x1="89313" y1="33138" x2="91221" y2="39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7998" y="3025238"/>
            <a:ext cx="519665" cy="676358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71A53BC-1F42-4706-9C5E-AFDAA5BB2EB8}"/>
              </a:ext>
            </a:extLst>
          </p:cNvPr>
          <p:cNvSpPr/>
          <p:nvPr/>
        </p:nvSpPr>
        <p:spPr>
          <a:xfrm>
            <a:off x="1038406" y="4124032"/>
            <a:ext cx="10484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배너 홍보</a:t>
            </a:r>
            <a:endParaRPr lang="en-US" altLang="ko-KR" sz="12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9EC2C184-652F-4B7A-A52F-6DB230A214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160" b="89877" l="10000" r="90000">
                        <a14:foregroundMark x1="15952" y1="7160" x2="15952" y2="7160"/>
                        <a14:foregroundMark x1="36190" y1="12099" x2="36190" y2="12099"/>
                        <a14:foregroundMark x1="25476" y1="87901" x2="25476" y2="87901"/>
                        <a14:foregroundMark x1="37381" y1="83457" x2="37381" y2="83457"/>
                        <a14:foregroundMark x1="25714" y1="82222" x2="43810" y2="82716"/>
                        <a14:foregroundMark x1="43810" y1="82716" x2="51429" y2="79753"/>
                        <a14:foregroundMark x1="21429" y1="80494" x2="31667" y2="86914"/>
                        <a14:foregroundMark x1="31667" y1="86914" x2="44048" y2="87407"/>
                        <a14:foregroundMark x1="44048" y1="87407" x2="56667" y2="82469"/>
                        <a14:foregroundMark x1="56667" y1="82469" x2="55714" y2="78519"/>
                        <a14:foregroundMark x1="28333" y1="63210" x2="32619" y2="50864"/>
                        <a14:foregroundMark x1="32619" y1="50864" x2="39762" y2="63951"/>
                        <a14:foregroundMark x1="39762" y1="63951" x2="30952" y2="58765"/>
                        <a14:foregroundMark x1="49762" y1="67407" x2="37857" y2="74074"/>
                        <a14:foregroundMark x1="37857" y1="74074" x2="24762" y2="66420"/>
                        <a14:foregroundMark x1="24762" y1="66420" x2="19286" y2="54815"/>
                        <a14:foregroundMark x1="19286" y1="54815" x2="31429" y2="47901"/>
                        <a14:foregroundMark x1="31429" y1="47901" x2="44286" y2="53333"/>
                        <a14:foregroundMark x1="44286" y1="53333" x2="49286" y2="70370"/>
                        <a14:foregroundMark x1="56429" y1="69383" x2="57381" y2="56296"/>
                        <a14:foregroundMark x1="57381" y1="56296" x2="53095" y2="42963"/>
                        <a14:foregroundMark x1="78571" y1="25679" x2="78571" y2="25679"/>
                        <a14:foregroundMark x1="89762" y1="31852" x2="89762" y2="31852"/>
                        <a14:foregroundMark x1="87857" y1="45185" x2="87857" y2="45185"/>
                        <a14:foregroundMark x1="59286" y1="50370" x2="72381" y2="51605"/>
                        <a14:foregroundMark x1="72381" y1="51605" x2="62381" y2="40000"/>
                        <a14:foregroundMark x1="62381" y1="40000" x2="65714" y2="52840"/>
                        <a14:foregroundMark x1="65714" y1="52840" x2="59762" y2="41975"/>
                        <a14:foregroundMark x1="59762" y1="41975" x2="59762" y2="41728"/>
                        <a14:foregroundMark x1="68810" y1="44444" x2="65000" y2="31605"/>
                        <a14:foregroundMark x1="65000" y1="31605" x2="64286" y2="30864"/>
                        <a14:foregroundMark x1="74524" y1="42963" x2="74762" y2="40247"/>
                        <a14:foregroundMark x1="44524" y1="13333" x2="48810" y2="12346"/>
                        <a14:foregroundMark x1="15238" y1="13333" x2="55476" y2="11111"/>
                        <a14:foregroundMark x1="17619" y1="55556" x2="17857" y2="68889"/>
                        <a14:foregroundMark x1="17857" y1="68889" x2="22381" y2="70370"/>
                        <a14:foregroundMark x1="16190" y1="49630" x2="29286" y2="50864"/>
                        <a14:foregroundMark x1="29286" y1="50864" x2="47143" y2="47901"/>
                        <a14:foregroundMark x1="42143" y1="47160" x2="49286" y2="35309"/>
                        <a14:foregroundMark x1="49286" y1="35309" x2="42007" y2="24209"/>
                        <a14:foregroundMark x1="38596" y1="30045" x2="36667" y2="35309"/>
                        <a14:foregroundMark x1="40998" y1="36432" x2="49048" y2="38519"/>
                        <a14:foregroundMark x1="36667" y1="35309" x2="40276" y2="36245"/>
                        <a14:foregroundMark x1="49048" y1="38519" x2="50000" y2="38519"/>
                        <a14:foregroundMark x1="48333" y1="36296" x2="50714" y2="19506"/>
                        <a14:foregroundMark x1="22381" y1="41975" x2="22381" y2="39344"/>
                        <a14:foregroundMark x1="36105" y1="32916" x2="36429" y2="37284"/>
                        <a14:foregroundMark x1="36429" y1="37284" x2="36145" y2="37725"/>
                        <a14:foregroundMark x1="15229" y1="42469" x2="14286" y2="46420"/>
                        <a14:foregroundMark x1="17839" y1="31533" x2="15229" y2="42469"/>
                        <a14:foregroundMark x1="19013" y1="26611" x2="18578" y2="28434"/>
                        <a14:foregroundMark x1="20238" y1="21481" x2="19247" y2="25634"/>
                        <a14:backgroundMark x1="33333" y1="25926" x2="33333" y2="25926"/>
                        <a14:backgroundMark x1="19524" y1="26914" x2="31667" y2="27160"/>
                        <a14:backgroundMark x1="31667" y1="27160" x2="40714" y2="26420"/>
                        <a14:backgroundMark x1="19286" y1="34568" x2="34762" y2="35062"/>
                        <a14:backgroundMark x1="25714" y1="41975" x2="37143" y2="42469"/>
                        <a14:backgroundMark x1="41429" y1="34074" x2="42381" y2="33827"/>
                        <a14:backgroundMark x1="19048" y1="42469" x2="19048" y2="42469"/>
                        <a14:backgroundMark x1="19524" y1="26667" x2="19048" y2="26667"/>
                        <a14:backgroundMark x1="18333" y1="26667" x2="18333" y2="26667"/>
                        <a14:backgroundMark x1="19286" y1="25679" x2="18810" y2="25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4285" y="3949682"/>
            <a:ext cx="697285" cy="672382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97C70A0-FB7F-4CD3-92CF-FE5E6B22F83D}"/>
              </a:ext>
            </a:extLst>
          </p:cNvPr>
          <p:cNvSpPr/>
          <p:nvPr/>
        </p:nvSpPr>
        <p:spPr>
          <a:xfrm>
            <a:off x="1848507" y="5167096"/>
            <a:ext cx="10484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 화폐</a:t>
            </a:r>
            <a:endParaRPr lang="en-US" altLang="ko-KR" sz="12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2BA55E09-9347-4615-A2BC-C2C0B359FE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043" b="91689" l="9626" r="91176">
                        <a14:foregroundMark x1="9626" y1="8043" x2="9626" y2="8043"/>
                        <a14:foregroundMark x1="31818" y1="84450" x2="31818" y2="84450"/>
                        <a14:foregroundMark x1="25936" y1="91957" x2="25936" y2="91957"/>
                        <a14:foregroundMark x1="70321" y1="88204" x2="70321" y2="88204"/>
                        <a14:foregroundMark x1="54813" y1="56568" x2="54813" y2="56568"/>
                        <a14:foregroundMark x1="79679" y1="15818" x2="79679" y2="15818"/>
                        <a14:foregroundMark x1="29144" y1="11528" x2="29144" y2="11528"/>
                        <a14:foregroundMark x1="14171" y1="12869" x2="46524" y2="12332"/>
                        <a14:foregroundMark x1="46524" y1="12332" x2="47059" y2="12332"/>
                        <a14:foregroundMark x1="24866" y1="19571" x2="26203" y2="39678"/>
                        <a14:foregroundMark x1="35027" y1="23324" x2="35294" y2="68901"/>
                        <a14:foregroundMark x1="35294" y1="68901" x2="21390" y2="69973"/>
                        <a14:foregroundMark x1="21390" y1="69973" x2="23262" y2="38874"/>
                        <a14:foregroundMark x1="23262" y1="38874" x2="28877" y2="26542"/>
                        <a14:foregroundMark x1="28877" y1="26542" x2="38235" y2="28150"/>
                        <a14:foregroundMark x1="40909" y1="33512" x2="42781" y2="68097"/>
                        <a14:foregroundMark x1="42781" y1="68097" x2="38770" y2="82574"/>
                        <a14:foregroundMark x1="38770" y1="82574" x2="25134" y2="79357"/>
                        <a14:foregroundMark x1="25134" y1="79357" x2="29144" y2="65416"/>
                        <a14:foregroundMark x1="29144" y1="65416" x2="43048" y2="57373"/>
                        <a14:foregroundMark x1="41176" y1="75871" x2="31818" y2="86595"/>
                        <a14:foregroundMark x1="31818" y1="86595" x2="17647" y2="84987"/>
                        <a14:foregroundMark x1="17647" y1="84987" x2="29679" y2="78016"/>
                        <a14:foregroundMark x1="29679" y1="78016" x2="33422" y2="80429"/>
                        <a14:foregroundMark x1="43316" y1="45576" x2="58289" y2="43968"/>
                        <a14:foregroundMark x1="58289" y1="43968" x2="58021" y2="46381"/>
                        <a14:foregroundMark x1="50802" y1="58713" x2="65241" y2="60322"/>
                        <a14:foregroundMark x1="65241" y1="60322" x2="59893" y2="63271"/>
                        <a14:foregroundMark x1="83957" y1="39410" x2="74599" y2="49062"/>
                        <a14:foregroundMark x1="74599" y1="49062" x2="79412" y2="35121"/>
                        <a14:foregroundMark x1="79412" y1="35121" x2="85829" y2="46917"/>
                        <a14:foregroundMark x1="85829" y1="46917" x2="85829" y2="47185"/>
                        <a14:foregroundMark x1="91176" y1="32976" x2="91176" y2="32976"/>
                        <a14:foregroundMark x1="20053" y1="30831" x2="21123" y2="45308"/>
                        <a14:foregroundMark x1="21123" y1="45308" x2="31016" y2="32976"/>
                        <a14:foregroundMark x1="31016" y1="32976" x2="26203" y2="42627"/>
                        <a14:foregroundMark x1="44118" y1="22520" x2="51872" y2="51475"/>
                        <a14:foregroundMark x1="51872" y1="51475" x2="50535" y2="64879"/>
                        <a14:foregroundMark x1="50535" y1="64879" x2="45455" y2="77748"/>
                        <a14:foregroundMark x1="45455" y1="77748" x2="35027" y2="87131"/>
                        <a14:foregroundMark x1="35027" y1="87131" x2="24064" y2="76944"/>
                        <a14:foregroundMark x1="24064" y1="76944" x2="17380" y2="63271"/>
                        <a14:foregroundMark x1="17380" y1="63271" x2="14706" y2="48257"/>
                        <a14:foregroundMark x1="14706" y1="48257" x2="18449" y2="34853"/>
                        <a14:foregroundMark x1="18449" y1="34853" x2="28610" y2="23861"/>
                        <a14:foregroundMark x1="28610" y1="23861" x2="43048" y2="21716"/>
                        <a14:foregroundMark x1="43048" y1="21716" x2="45187" y2="21984"/>
                        <a14:foregroundMark x1="20321" y1="19303" x2="15508" y2="33780"/>
                        <a14:foregroundMark x1="15508" y1="33780" x2="13904" y2="19839"/>
                        <a14:foregroundMark x1="13904" y1="19839" x2="24064" y2="26810"/>
                        <a14:foregroundMark x1="39305" y1="78016" x2="35294" y2="91153"/>
                        <a14:foregroundMark x1="35294" y1="91153" x2="21390" y2="87131"/>
                        <a14:foregroundMark x1="21390" y1="87131" x2="17380" y2="73458"/>
                        <a14:foregroundMark x1="17380" y1="73458" x2="32620" y2="76139"/>
                        <a14:foregroundMark x1="32620" y1="76139" x2="38235" y2="83646"/>
                        <a14:foregroundMark x1="48396" y1="72386" x2="45989" y2="86059"/>
                        <a14:foregroundMark x1="45989" y1="86059" x2="41711" y2="72386"/>
                        <a14:foregroundMark x1="41711" y1="72386" x2="51604" y2="73458"/>
                        <a14:foregroundMark x1="63636" y1="42359" x2="62299" y2="57641"/>
                        <a14:foregroundMark x1="62299" y1="57641" x2="57754" y2="45040"/>
                        <a14:foregroundMark x1="57754" y1="45040" x2="64171" y2="54960"/>
                        <a14:foregroundMark x1="62834" y1="33780" x2="64973" y2="38874"/>
                        <a14:foregroundMark x1="47059" y1="32440" x2="60428" y2="35925"/>
                        <a14:foregroundMark x1="60428" y1="35925" x2="65508" y2="34584"/>
                        <a14:foregroundMark x1="51872" y1="36997" x2="62567" y2="38338"/>
                        <a14:foregroundMark x1="55615" y1="64879" x2="62032" y2="64343"/>
                        <a14:foregroundMark x1="73797" y1="53887" x2="87433" y2="53083"/>
                        <a14:foregroundMark x1="87433" y1="53083" x2="87166" y2="45576"/>
                        <a14:foregroundMark x1="86631" y1="42627" x2="76203" y2="34316"/>
                        <a14:foregroundMark x1="76203" y1="34316" x2="69251" y2="34048"/>
                        <a14:foregroundMark x1="54545" y1="33244" x2="82888" y2="31903"/>
                        <a14:foregroundMark x1="82888" y1="31903" x2="87701" y2="42627"/>
                        <a14:foregroundMark x1="75134" y1="12869" x2="86631" y2="12869"/>
                        <a14:foregroundMark x1="65241" y1="82306" x2="78610" y2="86059"/>
                        <a14:foregroundMark x1="78610" y1="86059" x2="79412" y2="86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3097" y="4569023"/>
            <a:ext cx="697285" cy="69542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44EB76B9-9A6D-48F2-80CB-BB8816BD13E8}"/>
              </a:ext>
            </a:extLst>
          </p:cNvPr>
          <p:cNvGrpSpPr/>
          <p:nvPr/>
        </p:nvGrpSpPr>
        <p:grpSpPr>
          <a:xfrm>
            <a:off x="2855788" y="3322321"/>
            <a:ext cx="969188" cy="969188"/>
            <a:chOff x="3103225" y="4166612"/>
            <a:chExt cx="969188" cy="969188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4A775B1-ADAB-4FFA-9E26-B20A8E56FE70}"/>
                </a:ext>
              </a:extLst>
            </p:cNvPr>
            <p:cNvSpPr/>
            <p:nvPr/>
          </p:nvSpPr>
          <p:spPr>
            <a:xfrm>
              <a:off x="3103225" y="4166612"/>
              <a:ext cx="969188" cy="96918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8FD4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AEB892-1DAB-4A03-BBC9-64DD206C53E0}"/>
                </a:ext>
              </a:extLst>
            </p:cNvPr>
            <p:cNvSpPr txBox="1"/>
            <p:nvPr/>
          </p:nvSpPr>
          <p:spPr>
            <a:xfrm>
              <a:off x="3255418" y="4325881"/>
              <a:ext cx="6335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생활</a:t>
              </a:r>
              <a:endPara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편의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D8CF32-1E0E-4C55-BC23-EDDEC378AAD9}"/>
              </a:ext>
            </a:extLst>
          </p:cNvPr>
          <p:cNvGrpSpPr/>
          <p:nvPr/>
        </p:nvGrpSpPr>
        <p:grpSpPr>
          <a:xfrm>
            <a:off x="6062283" y="3446219"/>
            <a:ext cx="969188" cy="969188"/>
            <a:chOff x="5845189" y="2721734"/>
            <a:chExt cx="969188" cy="969188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E7056C8-1533-43F5-81CF-D00C83ED8E4F}"/>
                </a:ext>
              </a:extLst>
            </p:cNvPr>
            <p:cNvSpPr/>
            <p:nvPr/>
          </p:nvSpPr>
          <p:spPr>
            <a:xfrm>
              <a:off x="5845189" y="2721734"/>
              <a:ext cx="969188" cy="969188"/>
            </a:xfrm>
            <a:prstGeom prst="ellipse">
              <a:avLst/>
            </a:prstGeom>
            <a:solidFill>
              <a:srgbClr val="2BD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8FD4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0707DA-6180-49D7-BEEF-95D10AE98149}"/>
                </a:ext>
              </a:extLst>
            </p:cNvPr>
            <p:cNvSpPr txBox="1"/>
            <p:nvPr/>
          </p:nvSpPr>
          <p:spPr>
            <a:xfrm>
              <a:off x="5961214" y="3003438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환경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004EFB7-1C1A-47C0-8193-70103ED5ED36}"/>
              </a:ext>
            </a:extLst>
          </p:cNvPr>
          <p:cNvGrpSpPr/>
          <p:nvPr/>
        </p:nvGrpSpPr>
        <p:grpSpPr>
          <a:xfrm>
            <a:off x="4468406" y="4960720"/>
            <a:ext cx="969188" cy="969188"/>
            <a:chOff x="5845189" y="4166612"/>
            <a:chExt cx="969188" cy="9691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FA11A4B-387A-4B1A-A701-AEAE1EA4369E}"/>
                </a:ext>
              </a:extLst>
            </p:cNvPr>
            <p:cNvSpPr/>
            <p:nvPr/>
          </p:nvSpPr>
          <p:spPr>
            <a:xfrm>
              <a:off x="5845189" y="4166612"/>
              <a:ext cx="969188" cy="969188"/>
            </a:xfrm>
            <a:prstGeom prst="ellipse">
              <a:avLst/>
            </a:prstGeom>
            <a:solidFill>
              <a:srgbClr val="FF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95C4A5-98E9-46EA-B00F-EAFB939C943C}"/>
                </a:ext>
              </a:extLst>
            </p:cNvPr>
            <p:cNvSpPr txBox="1"/>
            <p:nvPr/>
          </p:nvSpPr>
          <p:spPr>
            <a:xfrm>
              <a:off x="5967654" y="4448991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안전</a:t>
              </a:r>
            </a:p>
          </p:txBody>
        </p:sp>
      </p:grpSp>
      <p:pic>
        <p:nvPicPr>
          <p:cNvPr id="31" name="그림 30" descr="그리기이(가) 표시된 사진&#10;&#10;자동 생성된 설명">
            <a:extLst>
              <a:ext uri="{FF2B5EF4-FFF2-40B4-BE49-F238E27FC236}">
                <a16:creationId xmlns:a16="http://schemas.microsoft.com/office/drawing/2014/main" id="{0F0836FB-3781-4464-8797-615C320A138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06" y="969159"/>
            <a:ext cx="656276" cy="6562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075B3F-EA3F-456A-BFBA-1D971C2139D7}"/>
              </a:ext>
            </a:extLst>
          </p:cNvPr>
          <p:cNvSpPr/>
          <p:nvPr/>
        </p:nvSpPr>
        <p:spPr>
          <a:xfrm>
            <a:off x="4868243" y="1379172"/>
            <a:ext cx="1735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응급 신고 기능</a:t>
            </a:r>
            <a:endParaRPr lang="en-US" altLang="ko-KR" sz="12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B22F987D-6194-40C8-8380-B106EFCF2AD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86" y="6045767"/>
            <a:ext cx="656276" cy="65627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654528-C338-48BC-9D2C-E48B95F82F81}"/>
              </a:ext>
            </a:extLst>
          </p:cNvPr>
          <p:cNvSpPr/>
          <p:nvPr/>
        </p:nvSpPr>
        <p:spPr>
          <a:xfrm>
            <a:off x="4933627" y="6479032"/>
            <a:ext cx="19247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재난</a:t>
            </a:r>
            <a:r>
              <a: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범죄 신고 기능</a:t>
            </a:r>
            <a:endParaRPr lang="en-US" altLang="ko-KR" sz="12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B9DD12-28BD-4852-90B7-F375EA9097A7}"/>
              </a:ext>
            </a:extLst>
          </p:cNvPr>
          <p:cNvSpPr/>
          <p:nvPr/>
        </p:nvSpPr>
        <p:spPr>
          <a:xfrm>
            <a:off x="5816788" y="1894958"/>
            <a:ext cx="42215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기존에 있는 스마트 가로등의 </a:t>
            </a:r>
            <a:r>
              <a:rPr lang="en-US" altLang="ko-KR" sz="15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‘GPS’ </a:t>
            </a:r>
            <a:r>
              <a:rPr lang="ko-KR" altLang="en-US" sz="15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위치 정보를 </a:t>
            </a:r>
            <a:endParaRPr lang="en-US" altLang="ko-KR" sz="15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기반으로 사업화 진행</a:t>
            </a:r>
            <a:endParaRPr lang="en-US" altLang="ko-KR" sz="15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9A2A30F0-7CA9-4955-924A-6B4208572EA1}"/>
              </a:ext>
            </a:extLst>
          </p:cNvPr>
          <p:cNvGrpSpPr/>
          <p:nvPr/>
        </p:nvGrpSpPr>
        <p:grpSpPr>
          <a:xfrm>
            <a:off x="7173735" y="1562768"/>
            <a:ext cx="1797056" cy="338554"/>
            <a:chOff x="6231801" y="840496"/>
            <a:chExt cx="1797056" cy="338554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9CCECAB-1CBF-4FD9-9283-8033AA641CB7}"/>
                </a:ext>
              </a:extLst>
            </p:cNvPr>
            <p:cNvSpPr/>
            <p:nvPr/>
          </p:nvSpPr>
          <p:spPr>
            <a:xfrm>
              <a:off x="6289218" y="876360"/>
              <a:ext cx="1354556" cy="234000"/>
            </a:xfrm>
            <a:prstGeom prst="rect">
              <a:avLst/>
            </a:prstGeom>
            <a:solidFill>
              <a:srgbClr val="FFC000">
                <a:alpha val="6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6FC598C-4427-49F6-A181-9D59DE66CCA8}"/>
                </a:ext>
              </a:extLst>
            </p:cNvPr>
            <p:cNvSpPr/>
            <p:nvPr/>
          </p:nvSpPr>
          <p:spPr>
            <a:xfrm>
              <a:off x="6231801" y="840496"/>
              <a:ext cx="17970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공공데이터 활용 </a:t>
              </a:r>
              <a:endParaRPr lang="en-US" altLang="ko-KR" sz="16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966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A4473A-B4AE-432B-80FF-92338B9AC86D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D4904558-683E-4E38-AB8B-FC8499F335C6}"/>
              </a:ext>
            </a:extLst>
          </p:cNvPr>
          <p:cNvSpPr/>
          <p:nvPr/>
        </p:nvSpPr>
        <p:spPr>
          <a:xfrm>
            <a:off x="429723" y="814456"/>
            <a:ext cx="875141" cy="211473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39AE3A-1174-4122-9549-0D83EC7EAC1A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E15D53-817E-4526-8BB3-BE1B68C1E31F}"/>
              </a:ext>
            </a:extLst>
          </p:cNvPr>
          <p:cNvGrpSpPr/>
          <p:nvPr/>
        </p:nvGrpSpPr>
        <p:grpSpPr>
          <a:xfrm>
            <a:off x="487515" y="129596"/>
            <a:ext cx="2929150" cy="971804"/>
            <a:chOff x="753167" y="53548"/>
            <a:chExt cx="2063697" cy="653150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C442B0-2AD5-4024-B451-988CDB157A02}"/>
                </a:ext>
              </a:extLst>
            </p:cNvPr>
            <p:cNvSpPr txBox="1"/>
            <p:nvPr/>
          </p:nvSpPr>
          <p:spPr>
            <a:xfrm>
              <a:off x="1371036" y="116808"/>
              <a:ext cx="1445828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프로토타입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5E19EC-5A8F-4F9E-9D28-D393E7C6D1D1}"/>
                </a:ext>
              </a:extLst>
            </p:cNvPr>
            <p:cNvSpPr txBox="1"/>
            <p:nvPr/>
          </p:nvSpPr>
          <p:spPr>
            <a:xfrm>
              <a:off x="753167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87AEF29-1BE0-406C-B291-CF7436334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B77B58-2072-4548-B20E-86B0586DE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78" y="1160794"/>
            <a:ext cx="2414294" cy="5338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EE06D16-9E2A-488A-97C7-15623BD6C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431" y="1186632"/>
            <a:ext cx="2340000" cy="5291623"/>
          </a:xfrm>
          <a:prstGeom prst="rect">
            <a:avLst/>
          </a:prstGeom>
        </p:spPr>
      </p:pic>
      <p:pic>
        <p:nvPicPr>
          <p:cNvPr id="28" name="그림 27" descr="실외, 건물, 거리, 비이(가) 표시된 사진&#10;&#10;자동 생성된 설명">
            <a:extLst>
              <a:ext uri="{FF2B5EF4-FFF2-40B4-BE49-F238E27FC236}">
                <a16:creationId xmlns:a16="http://schemas.microsoft.com/office/drawing/2014/main" id="{E4E0D769-20C6-4106-8FB4-EE3C5B47BC8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83" y="1198003"/>
            <a:ext cx="2340000" cy="5292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E28F8E-D99B-4FF7-8D4E-C7558E887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62" y="1191616"/>
            <a:ext cx="2340000" cy="5291623"/>
          </a:xfrm>
          <a:prstGeom prst="rect">
            <a:avLst/>
          </a:prstGeom>
        </p:spPr>
      </p:pic>
      <p:pic>
        <p:nvPicPr>
          <p:cNvPr id="30" name="그림 29" descr="묶음이(가) 표시된 사진&#10;&#10;자동 생성된 설명">
            <a:extLst>
              <a:ext uri="{FF2B5EF4-FFF2-40B4-BE49-F238E27FC236}">
                <a16:creationId xmlns:a16="http://schemas.microsoft.com/office/drawing/2014/main" id="{5502F999-69E7-44B5-BB9D-23F5A0F9743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51" y="1231501"/>
            <a:ext cx="2340000" cy="5292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5629941-D1D1-4AC2-8B94-426F526FF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067" y="1223464"/>
            <a:ext cx="2340167" cy="5292000"/>
          </a:xfrm>
          <a:prstGeom prst="rect">
            <a:avLst/>
          </a:prstGeom>
        </p:spPr>
      </p:pic>
      <p:pic>
        <p:nvPicPr>
          <p:cNvPr id="32" name="그림 3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A9AF1F4-E9D0-492E-84E6-1A9B38576DE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33" y="1205898"/>
            <a:ext cx="2340000" cy="5292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833524-10B9-4841-8B8D-3404A6EC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37" y="1183842"/>
            <a:ext cx="2340167" cy="5292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4987142-BFA2-496B-BA37-CC7006D6D05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15" y="1232790"/>
            <a:ext cx="2340000" cy="5292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AEEA02A-8B26-4715-9038-76FE58333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79" y="1188869"/>
            <a:ext cx="2340167" cy="5292000"/>
          </a:xfrm>
          <a:prstGeom prst="rect">
            <a:avLst/>
          </a:prstGeom>
        </p:spPr>
      </p:pic>
      <p:pic>
        <p:nvPicPr>
          <p:cNvPr id="36" name="그림 35" descr="스크린샷이(가) 표시된 사진&#10;&#10;자동 생성된 설명">
            <a:extLst>
              <a:ext uri="{FF2B5EF4-FFF2-40B4-BE49-F238E27FC236}">
                <a16:creationId xmlns:a16="http://schemas.microsoft.com/office/drawing/2014/main" id="{FD9D4832-FF8B-4A76-99B2-5E6A4F8221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99"/>
          <a:stretch/>
        </p:blipFill>
        <p:spPr>
          <a:xfrm>
            <a:off x="3415983" y="2883926"/>
            <a:ext cx="2355757" cy="3591916"/>
          </a:xfrm>
          <a:prstGeom prst="rect">
            <a:avLst/>
          </a:prstGeom>
        </p:spPr>
      </p:pic>
      <p:pic>
        <p:nvPicPr>
          <p:cNvPr id="37" name="Picture 2" descr="ìì´í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1C9979F5-4DCA-44F0-8D00-4F9925C91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39" b="97778" l="10000" r="90000">
                        <a14:foregroundMark x1="49926" y1="94550" x2="51250" y2="95278"/>
                        <a14:foregroundMark x1="51250" y1="95278" x2="58194" y2="96389"/>
                        <a14:foregroundMark x1="61582" y1="95320" x2="78889" y2="89861"/>
                        <a14:foregroundMark x1="58194" y1="96389" x2="61440" y2="95365"/>
                        <a14:foregroundMark x1="64861" y1="97778" x2="63466" y2="94572"/>
                        <a14:foregroundMark x1="22639" y1="97361" x2="18889" y2="90833"/>
                        <a14:foregroundMark x1="18889" y1="90833" x2="22361" y2="58472"/>
                        <a14:foregroundMark x1="22361" y1="58472" x2="19583" y2="53889"/>
                        <a14:foregroundMark x1="80417" y1="95000" x2="84306" y2="87361"/>
                        <a14:foregroundMark x1="84306" y1="87361" x2="77083" y2="63750"/>
                        <a14:foregroundMark x1="77083" y1="63750" x2="70417" y2="55139"/>
                        <a14:foregroundMark x1="30694" y1="5139" x2="42917" y2="5694"/>
                        <a14:foregroundMark x1="46667" y1="7361" x2="46667" y2="7361"/>
                        <a14:foregroundMark x1="46250" y1="94583" x2="50556" y2="93889"/>
                        <a14:backgroundMark x1="31944" y1="8750" x2="28472" y2="22639"/>
                        <a14:backgroundMark x1="28472" y1="22639" x2="32361" y2="61667"/>
                        <a14:backgroundMark x1="32361" y1="61667" x2="30833" y2="75139"/>
                        <a14:backgroundMark x1="30833" y1="75139" x2="35833" y2="87639"/>
                        <a14:backgroundMark x1="35833" y1="87639" x2="49583" y2="88611"/>
                        <a14:backgroundMark x1="49583" y1="88611" x2="60139" y2="77361"/>
                        <a14:backgroundMark x1="60139" y1="77361" x2="61389" y2="20833"/>
                        <a14:backgroundMark x1="61389" y1="20833" x2="49722" y2="13611"/>
                        <a14:backgroundMark x1="49722" y1="13611" x2="36528" y2="11944"/>
                        <a14:backgroundMark x1="36528" y1="11944" x2="32222" y2="9444"/>
                        <a14:backgroundMark x1="48611" y1="26111" x2="41667" y2="45694"/>
                        <a14:backgroundMark x1="41667" y1="21250" x2="42083" y2="29444"/>
                        <a14:backgroundMark x1="39722" y1="30694" x2="49722" y2="56111"/>
                        <a14:backgroundMark x1="49722" y1="56111" x2="49583" y2="70694"/>
                        <a14:backgroundMark x1="49583" y1="70694" x2="38611" y2="63611"/>
                        <a14:backgroundMark x1="38611" y1="63611" x2="46806" y2="50139"/>
                        <a14:backgroundMark x1="46806" y1="50139" x2="50556" y2="60139"/>
                        <a14:backgroundMark x1="35139" y1="77917" x2="53889" y2="63750"/>
                        <a14:backgroundMark x1="38750" y1="86111" x2="40694" y2="45833"/>
                        <a14:backgroundMark x1="40694" y1="45833" x2="40694" y2="45833"/>
                        <a14:backgroundMark x1="41111" y1="46111" x2="38194" y2="83750"/>
                        <a14:backgroundMark x1="37778" y1="84306" x2="40694" y2="83472"/>
                        <a14:backgroundMark x1="42639" y1="91944" x2="47654" y2="92153"/>
                        <a14:backgroundMark x1="57361" y1="89306" x2="60694" y2="80694"/>
                        <a14:backgroundMark x1="62361" y1="83056" x2="53750" y2="73611"/>
                        <a14:backgroundMark x1="53750" y1="73611" x2="57083" y2="86111"/>
                        <a14:backgroundMark x1="57083" y1="86111" x2="59722" y2="88611"/>
                        <a14:backgroundMark x1="60000" y1="90972" x2="62917" y2="88889"/>
                        <a14:backgroundMark x1="62361" y1="92917" x2="62639" y2="88056"/>
                        <a14:backgroundMark x1="63056" y1="91667" x2="61389" y2="92222"/>
                        <a14:backgroundMark x1="60417" y1="86111" x2="61111" y2="88611"/>
                        <a14:backgroundMark x1="51806" y1="67917" x2="54722" y2="70694"/>
                        <a14:backgroundMark x1="52778" y1="70000" x2="53750" y2="61389"/>
                        <a14:backgroundMark x1="52222" y1="72917" x2="54861" y2="72639"/>
                        <a14:backgroundMark x1="61389" y1="88611" x2="60000" y2="90000"/>
                        <a14:backgroundMark x1="54167" y1="66389" x2="50139" y2="66111"/>
                        <a14:backgroundMark x1="50278" y1="66111" x2="54167" y2="66111"/>
                        <a14:backgroundMark x1="40000" y1="46667" x2="43333" y2="44722"/>
                        <a14:backgroundMark x1="50139" y1="51250" x2="50139" y2="34028"/>
                        <a14:backgroundMark x1="52222" y1="54167" x2="49306" y2="31944"/>
                        <a14:backgroundMark x1="47361" y1="28750" x2="50556" y2="33889"/>
                        <a14:backgroundMark x1="39722" y1="31667" x2="49861" y2="27361"/>
                        <a14:backgroundMark x1="45556" y1="35000" x2="56528" y2="35000"/>
                        <a14:backgroundMark x1="37778" y1="18889" x2="46667" y2="17222"/>
                        <a14:backgroundMark x1="43333" y1="18889" x2="40417" y2="23889"/>
                        <a14:backgroundMark x1="51528" y1="35000" x2="48889" y2="43750"/>
                        <a14:backgroundMark x1="51250" y1="42500" x2="50833" y2="50694"/>
                        <a14:backgroundMark x1="47639" y1="50694" x2="57778" y2="5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597" y="847985"/>
            <a:ext cx="5682905" cy="601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4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751989"/>
            <a:ext cx="558537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B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및 향후 방향</a:t>
            </a:r>
            <a:endParaRPr lang="en-US" altLang="ko-KR" sz="4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B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11" y="1287297"/>
            <a:ext cx="1844721" cy="292400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1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B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5" y="2570225"/>
            <a:ext cx="1343829" cy="190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6" algn="l"/>
                <a:tab pos="88360" algn="l"/>
              </a:tabLst>
            </a:pP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업계 현황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6" algn="l"/>
                <a:tab pos="88360" algn="l"/>
              </a:tabLst>
            </a:pP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6" algn="l"/>
                <a:tab pos="88360" algn="l"/>
              </a:tabLst>
            </a:pP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방향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6" algn="l"/>
                <a:tab pos="88360" algn="l"/>
              </a:tabLst>
            </a:pP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 모델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6" algn="l"/>
                <a:tab pos="88360" algn="l"/>
              </a:tabLst>
            </a:pP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역량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16FF80-EB90-43DF-9456-E500D922B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-3" b="70309"/>
          <a:stretch/>
        </p:blipFill>
        <p:spPr>
          <a:xfrm>
            <a:off x="5143376" y="3182070"/>
            <a:ext cx="4762627" cy="1413993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E48D9B8E-61BA-48BC-921C-43CA37261B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60" y="3767742"/>
            <a:ext cx="876482" cy="876482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2B02613B-69AD-4200-9BDE-F355665022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26" y="3774154"/>
            <a:ext cx="876482" cy="8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04050-84AE-4362-B56E-4AC32F6FA0E9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610430D7-1F98-437A-BDF8-94AD17FA361E}"/>
              </a:ext>
            </a:extLst>
          </p:cNvPr>
          <p:cNvSpPr/>
          <p:nvPr/>
        </p:nvSpPr>
        <p:spPr>
          <a:xfrm>
            <a:off x="429723" y="814456"/>
            <a:ext cx="875141" cy="211473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D2FC58-8AA8-4DCE-B21A-4E00123885B0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D3FB7C-A077-49A7-B661-1728B1AF3A30}"/>
              </a:ext>
            </a:extLst>
          </p:cNvPr>
          <p:cNvGrpSpPr/>
          <p:nvPr/>
        </p:nvGrpSpPr>
        <p:grpSpPr>
          <a:xfrm>
            <a:off x="487514" y="129596"/>
            <a:ext cx="2658244" cy="971804"/>
            <a:chOff x="753166" y="53548"/>
            <a:chExt cx="1872833" cy="653150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E478CC-63F2-44BD-A569-B10235EF507B}"/>
                </a:ext>
              </a:extLst>
            </p:cNvPr>
            <p:cNvSpPr txBox="1"/>
            <p:nvPr/>
          </p:nvSpPr>
          <p:spPr>
            <a:xfrm>
              <a:off x="1371036" y="116808"/>
              <a:ext cx="1254963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업계 현황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A37B59-302C-4665-92A5-4DBBF574E812}"/>
                </a:ext>
              </a:extLst>
            </p:cNvPr>
            <p:cNvSpPr txBox="1"/>
            <p:nvPr/>
          </p:nvSpPr>
          <p:spPr>
            <a:xfrm>
              <a:off x="753166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A240602-4FBD-4C1B-B4B7-D7E5A7B9E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E401F3-D20B-4C84-8FAC-A604A042ACE8}"/>
              </a:ext>
            </a:extLst>
          </p:cNvPr>
          <p:cNvSpPr txBox="1"/>
          <p:nvPr/>
        </p:nvSpPr>
        <p:spPr>
          <a:xfrm>
            <a:off x="3256729" y="393041"/>
            <a:ext cx="2108269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가로등 활용 사례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1CEBC5-D954-4765-8233-83E684DF9973}"/>
              </a:ext>
            </a:extLst>
          </p:cNvPr>
          <p:cNvGrpSpPr/>
          <p:nvPr/>
        </p:nvGrpSpPr>
        <p:grpSpPr>
          <a:xfrm>
            <a:off x="3141139" y="5487355"/>
            <a:ext cx="3623722" cy="813098"/>
            <a:chOff x="3457493" y="5344480"/>
            <a:chExt cx="3623722" cy="813098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4EE770A-6F0B-41E1-9B86-6B1EA29F3181}"/>
                </a:ext>
              </a:extLst>
            </p:cNvPr>
            <p:cNvSpPr/>
            <p:nvPr/>
          </p:nvSpPr>
          <p:spPr>
            <a:xfrm rot="10800000">
              <a:off x="5173712" y="5344480"/>
              <a:ext cx="191285" cy="163206"/>
            </a:xfrm>
            <a:prstGeom prst="triangle">
              <a:avLst/>
            </a:prstGeom>
            <a:solidFill>
              <a:srgbClr val="003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3296D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7692F7-4361-4F6E-986F-7B6F741256A0}"/>
                </a:ext>
              </a:extLst>
            </p:cNvPr>
            <p:cNvSpPr/>
            <p:nvPr/>
          </p:nvSpPr>
          <p:spPr>
            <a:xfrm>
              <a:off x="3457493" y="5757468"/>
              <a:ext cx="362372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대학가 상권 활성화</a:t>
              </a:r>
              <a:endParaRPr lang="en-US" altLang="ko-KR" sz="20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1B94A48-238E-41F5-9957-0D701A56C678}"/>
              </a:ext>
            </a:extLst>
          </p:cNvPr>
          <p:cNvSpPr/>
          <p:nvPr/>
        </p:nvSpPr>
        <p:spPr>
          <a:xfrm>
            <a:off x="196162" y="1669176"/>
            <a:ext cx="9538388" cy="3550342"/>
          </a:xfrm>
          <a:prstGeom prst="roundRect">
            <a:avLst>
              <a:gd name="adj" fmla="val 6338"/>
            </a:avLst>
          </a:prstGeom>
          <a:solidFill>
            <a:schemeClr val="bg1">
              <a:alpha val="74902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1DC514-A30B-457D-99D2-46B276BBAD76}"/>
              </a:ext>
            </a:extLst>
          </p:cNvPr>
          <p:cNvSpPr/>
          <p:nvPr/>
        </p:nvSpPr>
        <p:spPr>
          <a:xfrm>
            <a:off x="5528249" y="1427630"/>
            <a:ext cx="1656000" cy="36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92449E-6F14-4F80-BFE1-9EB1D3F6A2D9}"/>
              </a:ext>
            </a:extLst>
          </p:cNvPr>
          <p:cNvSpPr/>
          <p:nvPr/>
        </p:nvSpPr>
        <p:spPr>
          <a:xfrm>
            <a:off x="618659" y="1467488"/>
            <a:ext cx="2304000" cy="36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C76897A-50B8-46D7-B444-974EB69A2D9C}"/>
              </a:ext>
            </a:extLst>
          </p:cNvPr>
          <p:cNvSpPr/>
          <p:nvPr/>
        </p:nvSpPr>
        <p:spPr>
          <a:xfrm>
            <a:off x="5575874" y="1514269"/>
            <a:ext cx="900000" cy="239973"/>
          </a:xfrm>
          <a:prstGeom prst="rect">
            <a:avLst/>
          </a:prstGeom>
          <a:solidFill>
            <a:srgbClr val="FFC00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5FA43B-68F3-48B6-810D-C7AE3CA8C93B}"/>
              </a:ext>
            </a:extLst>
          </p:cNvPr>
          <p:cNvSpPr/>
          <p:nvPr/>
        </p:nvSpPr>
        <p:spPr>
          <a:xfrm>
            <a:off x="652912" y="1533726"/>
            <a:ext cx="1833113" cy="239973"/>
          </a:xfrm>
          <a:prstGeom prst="rect">
            <a:avLst/>
          </a:prstGeom>
          <a:solidFill>
            <a:srgbClr val="FFC00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7C3883-3CF9-4B4D-9937-4D287DAE4160}"/>
              </a:ext>
            </a:extLst>
          </p:cNvPr>
          <p:cNvGrpSpPr/>
          <p:nvPr/>
        </p:nvGrpSpPr>
        <p:grpSpPr>
          <a:xfrm>
            <a:off x="621912" y="1507020"/>
            <a:ext cx="4017163" cy="3571080"/>
            <a:chOff x="539922" y="1507020"/>
            <a:chExt cx="4017163" cy="3571080"/>
          </a:xfrm>
        </p:grpSpPr>
        <p:pic>
          <p:nvPicPr>
            <p:cNvPr id="1026" name="Picture 2" descr="스마트가로등">
              <a:extLst>
                <a:ext uri="{FF2B5EF4-FFF2-40B4-BE49-F238E27FC236}">
                  <a16:creationId xmlns:a16="http://schemas.microsoft.com/office/drawing/2014/main" id="{08125828-8B31-4ECD-946A-C8224B833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84" y="1901322"/>
              <a:ext cx="3954501" cy="248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610440-DA14-4DF0-B141-E697E35E7739}"/>
                </a:ext>
              </a:extLst>
            </p:cNvPr>
            <p:cNvSpPr/>
            <p:nvPr/>
          </p:nvSpPr>
          <p:spPr>
            <a:xfrm>
              <a:off x="539922" y="1507020"/>
              <a:ext cx="31176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호서대 아산캠퍼스 상권 </a:t>
              </a:r>
              <a:r>
                <a:rPr lang="en-US" altLang="ko-KR" sz="11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( 2020 )</a:t>
              </a:r>
              <a:r>
                <a:rPr lang="ko-KR" altLang="en-US" sz="11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100" spc="-100" dirty="0">
                <a:ln>
                  <a:solidFill>
                    <a:srgbClr val="33296D">
                      <a:alpha val="0"/>
                    </a:srgb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1E997D9-EF9E-4D7A-AEE0-35728667D5E5}"/>
                </a:ext>
              </a:extLst>
            </p:cNvPr>
            <p:cNvSpPr/>
            <p:nvPr/>
          </p:nvSpPr>
          <p:spPr>
            <a:xfrm>
              <a:off x="602584" y="4616435"/>
              <a:ext cx="36237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안전사고 예방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캠퍼스 주변 거리 생동감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27EA044-034E-492C-B597-AA9C2F681861}"/>
              </a:ext>
            </a:extLst>
          </p:cNvPr>
          <p:cNvGrpSpPr/>
          <p:nvPr/>
        </p:nvGrpSpPr>
        <p:grpSpPr>
          <a:xfrm>
            <a:off x="5454303" y="1490561"/>
            <a:ext cx="3828471" cy="3571080"/>
            <a:chOff x="5133188" y="1507020"/>
            <a:chExt cx="3828471" cy="357108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54EECBD-51DD-4AE0-BEA2-755545D46F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83" t="15026" r="21276" b="28774"/>
            <a:stretch/>
          </p:blipFill>
          <p:spPr bwMode="auto">
            <a:xfrm>
              <a:off x="5254759" y="1886006"/>
              <a:ext cx="3585330" cy="248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0B1A2E-9095-44F7-910D-B4701D7823AF}"/>
                </a:ext>
              </a:extLst>
            </p:cNvPr>
            <p:cNvSpPr/>
            <p:nvPr/>
          </p:nvSpPr>
          <p:spPr>
            <a:xfrm>
              <a:off x="5169225" y="1507020"/>
              <a:ext cx="31176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경북대 상권 </a:t>
              </a:r>
              <a:r>
                <a:rPr lang="en-US" altLang="ko-KR" sz="11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( 2023 </a:t>
              </a:r>
              <a:r>
                <a:rPr lang="ko-KR" altLang="en-US" sz="11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예정</a:t>
              </a:r>
              <a:r>
                <a:rPr lang="en-US" altLang="ko-KR" sz="11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)</a:t>
              </a:r>
              <a:r>
                <a:rPr lang="ko-KR" altLang="en-US" sz="11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100" spc="-100" dirty="0">
                <a:ln>
                  <a:solidFill>
                    <a:srgbClr val="33296D">
                      <a:alpha val="0"/>
                    </a:srgb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93AEA77-EACC-42EF-BD58-388C28E9A0B7}"/>
                </a:ext>
              </a:extLst>
            </p:cNvPr>
            <p:cNvSpPr/>
            <p:nvPr/>
          </p:nvSpPr>
          <p:spPr>
            <a:xfrm>
              <a:off x="5133188" y="4616435"/>
              <a:ext cx="38284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청년과 지역민들의 상생의 공간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KT</a:t>
              </a:r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와 협업해 경북대 일원에 스마트 도시환경 조성사업 진행 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6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3A7F216-6B31-43E3-AE52-EC2A6099F4B0}"/>
              </a:ext>
            </a:extLst>
          </p:cNvPr>
          <p:cNvGrpSpPr/>
          <p:nvPr/>
        </p:nvGrpSpPr>
        <p:grpSpPr>
          <a:xfrm>
            <a:off x="343255" y="4930879"/>
            <a:ext cx="9410606" cy="1440000"/>
            <a:chOff x="343255" y="4930879"/>
            <a:chExt cx="9410606" cy="1440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B5C523-7814-449B-B86C-0702A0EAC068}"/>
                </a:ext>
              </a:extLst>
            </p:cNvPr>
            <p:cNvGrpSpPr/>
            <p:nvPr/>
          </p:nvGrpSpPr>
          <p:grpSpPr>
            <a:xfrm>
              <a:off x="343255" y="5147973"/>
              <a:ext cx="1218633" cy="1005812"/>
              <a:chOff x="342739" y="5344908"/>
              <a:chExt cx="1218633" cy="1005812"/>
            </a:xfrm>
          </p:grpSpPr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92C2FD85-B089-46A6-B3AA-36309B868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637" y="5344908"/>
                <a:ext cx="1216837" cy="725279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CDE0527-9282-4E06-9F73-C1119F5A8758}"/>
                  </a:ext>
                </a:extLst>
              </p:cNvPr>
              <p:cNvSpPr txBox="1"/>
              <p:nvPr/>
            </p:nvSpPr>
            <p:spPr>
              <a:xfrm>
                <a:off x="342739" y="6012166"/>
                <a:ext cx="121863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카페 사업자</a:t>
                </a:r>
                <a:endParaRPr lang="ko-KR" altLang="en-US" sz="1600" dirty="0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464EDA6-A6AE-42F0-B964-075E7A3DD316}"/>
                </a:ext>
              </a:extLst>
            </p:cNvPr>
            <p:cNvGrpSpPr/>
            <p:nvPr/>
          </p:nvGrpSpPr>
          <p:grpSpPr>
            <a:xfrm>
              <a:off x="5073298" y="4930879"/>
              <a:ext cx="1440000" cy="1440000"/>
              <a:chOff x="5148926" y="5034177"/>
              <a:chExt cx="1440000" cy="14400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27076F3-9215-4A8C-A081-0F5DA0134A31}"/>
                  </a:ext>
                </a:extLst>
              </p:cNvPr>
              <p:cNvSpPr/>
              <p:nvPr/>
            </p:nvSpPr>
            <p:spPr>
              <a:xfrm>
                <a:off x="5148926" y="5034177"/>
                <a:ext cx="1440000" cy="1440000"/>
              </a:xfrm>
              <a:prstGeom prst="ellipse">
                <a:avLst/>
              </a:prstGeom>
              <a:solidFill>
                <a:srgbClr val="82D7F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20" b="1" dirty="0">
                  <a:solidFill>
                    <a:srgbClr val="1E453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311B8F6-BFB6-4C48-A286-2DC876859058}"/>
                  </a:ext>
                </a:extLst>
              </p:cNvPr>
              <p:cNvGrpSpPr/>
              <p:nvPr/>
            </p:nvGrpSpPr>
            <p:grpSpPr>
              <a:xfrm>
                <a:off x="5259725" y="5123153"/>
                <a:ext cx="1218403" cy="1262048"/>
                <a:chOff x="5238638" y="5220510"/>
                <a:chExt cx="1218403" cy="1262048"/>
              </a:xfrm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4BE368AD-2067-4C6A-934B-467B3AC28510}"/>
                    </a:ext>
                  </a:extLst>
                </p:cNvPr>
                <p:cNvSpPr/>
                <p:nvPr/>
              </p:nvSpPr>
              <p:spPr>
                <a:xfrm>
                  <a:off x="5238638" y="5897783"/>
                  <a:ext cx="1218403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밀집도 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관리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891537E-AEBB-43B7-A3B2-7B8710E0C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96" b="90566" l="9503" r="89849">
                              <a14:foregroundMark x1="16847" y1="20755" x2="16847" y2="20755"/>
                              <a14:foregroundMark x1="33261" y1="77123" x2="33261" y2="77123"/>
                              <a14:foregroundMark x1="42333" y1="23821" x2="42333" y2="23821"/>
                              <a14:foregroundMark x1="50972" y1="20991" x2="50972" y2="20991"/>
                              <a14:foregroundMark x1="41037" y1="9670" x2="41037" y2="9670"/>
                              <a14:foregroundMark x1="31749" y1="6132" x2="31749" y2="6132"/>
                              <a14:foregroundMark x1="89417" y1="45047" x2="89417" y2="45047"/>
                              <a14:foregroundMark x1="62851" y1="43396" x2="73218" y2="40094"/>
                              <a14:foregroundMark x1="73218" y1="40094" x2="83153" y2="45519"/>
                              <a14:foregroundMark x1="83153" y1="45519" x2="83801" y2="57311"/>
                              <a14:foregroundMark x1="83801" y1="57311" x2="74082" y2="79717"/>
                              <a14:foregroundMark x1="74082" y1="79717" x2="64579" y2="42217"/>
                              <a14:foregroundMark x1="73650" y1="90566" x2="73650" y2="90566"/>
                              <a14:foregroundMark x1="62851" y1="51887" x2="62851" y2="51887"/>
                              <a14:foregroundMark x1="86825" y1="53066" x2="86825" y2="53066"/>
                              <a14:foregroundMark x1="74298" y1="23113" x2="74298" y2="23113"/>
                              <a14:foregroundMark x1="75162" y1="21934" x2="75810" y2="28774"/>
                              <a14:foregroundMark x1="27646" y1="25236" x2="26998" y2="26179"/>
                              <a14:foregroundMark x1="26350" y1="27123" x2="26566" y2="28538"/>
                              <a14:foregroundMark x1="20302" y1="27358" x2="20950" y2="41274"/>
                              <a14:foregroundMark x1="20950" y1="41274" x2="24190" y2="29717"/>
                              <a14:foregroundMark x1="24190" y1="29717" x2="23326" y2="20519"/>
                              <a14:foregroundMark x1="23758" y1="41981" x2="24406" y2="54953"/>
                              <a14:foregroundMark x1="24406" y1="54953" x2="27862" y2="56604"/>
                              <a14:foregroundMark x1="12311" y1="47642" x2="13175" y2="59434"/>
                              <a14:foregroundMark x1="13175" y1="59434" x2="13391" y2="59906"/>
                              <a14:foregroundMark x1="21598" y1="58255" x2="22030" y2="82075"/>
                              <a14:foregroundMark x1="22030" y1="82075" x2="19222" y2="69104"/>
                              <a14:foregroundMark x1="19222" y1="69104" x2="22030" y2="60142"/>
                              <a14:foregroundMark x1="27862" y1="58962" x2="31749" y2="86557"/>
                              <a14:foregroundMark x1="31749" y1="86557" x2="27430" y2="75000"/>
                              <a14:foregroundMark x1="27430" y1="75000" x2="27430" y2="6037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8975" y="5220510"/>
                  <a:ext cx="737728" cy="6755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45CB2E7-63BA-4609-8AF3-60C421DDFF49}"/>
                </a:ext>
              </a:extLst>
            </p:cNvPr>
            <p:cNvGrpSpPr/>
            <p:nvPr/>
          </p:nvGrpSpPr>
          <p:grpSpPr>
            <a:xfrm>
              <a:off x="8313861" y="4930879"/>
              <a:ext cx="1440000" cy="1440000"/>
              <a:chOff x="8343255" y="5170481"/>
              <a:chExt cx="1440000" cy="144000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08DCC52-B402-4C03-889C-D095A1F7F91B}"/>
                  </a:ext>
                </a:extLst>
              </p:cNvPr>
              <p:cNvSpPr/>
              <p:nvPr/>
            </p:nvSpPr>
            <p:spPr>
              <a:xfrm>
                <a:off x="8343255" y="5170481"/>
                <a:ext cx="1440000" cy="1440000"/>
              </a:xfrm>
              <a:prstGeom prst="ellipse">
                <a:avLst/>
              </a:prstGeom>
              <a:solidFill>
                <a:srgbClr val="FFD14F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20" b="1" dirty="0">
                  <a:solidFill>
                    <a:srgbClr val="1E453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AF567175-89AA-4091-B870-389AFFAD4179}"/>
                  </a:ext>
                </a:extLst>
              </p:cNvPr>
              <p:cNvGrpSpPr/>
              <p:nvPr/>
            </p:nvGrpSpPr>
            <p:grpSpPr>
              <a:xfrm>
                <a:off x="8539007" y="5413082"/>
                <a:ext cx="1048497" cy="954798"/>
                <a:chOff x="8414934" y="5261926"/>
                <a:chExt cx="1048497" cy="954798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C80B5C5C-DF03-40AA-BA9E-73AC7AD812CC}"/>
                    </a:ext>
                  </a:extLst>
                </p:cNvPr>
                <p:cNvSpPr/>
                <p:nvPr/>
              </p:nvSpPr>
              <p:spPr>
                <a:xfrm>
                  <a:off x="8414934" y="5878170"/>
                  <a:ext cx="1048497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배너 홍보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CAC77C27-5157-4099-B9C6-D8A1ED9C9C2A}"/>
                    </a:ext>
                  </a:extLst>
                </p:cNvPr>
                <p:cNvGrpSpPr/>
                <p:nvPr/>
              </p:nvGrpSpPr>
              <p:grpSpPr>
                <a:xfrm>
                  <a:off x="8617040" y="5261926"/>
                  <a:ext cx="644285" cy="621275"/>
                  <a:chOff x="9338246" y="1845950"/>
                  <a:chExt cx="644285" cy="621275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E05729D8-1135-4C51-9A01-339345ED50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7160" b="89877" l="10000" r="90000">
                                <a14:foregroundMark x1="15952" y1="7160" x2="15952" y2="7160"/>
                                <a14:foregroundMark x1="36190" y1="12099" x2="36190" y2="12099"/>
                                <a14:foregroundMark x1="25476" y1="87901" x2="25476" y2="87901"/>
                                <a14:foregroundMark x1="37381" y1="83457" x2="37381" y2="83457"/>
                                <a14:foregroundMark x1="25714" y1="82222" x2="43810" y2="82716"/>
                                <a14:foregroundMark x1="43810" y1="82716" x2="51429" y2="79753"/>
                                <a14:foregroundMark x1="21429" y1="80494" x2="31667" y2="86914"/>
                                <a14:foregroundMark x1="31667" y1="86914" x2="44048" y2="87407"/>
                                <a14:foregroundMark x1="44048" y1="87407" x2="56667" y2="82469"/>
                                <a14:foregroundMark x1="56667" y1="82469" x2="55714" y2="78519"/>
                                <a14:foregroundMark x1="28333" y1="63210" x2="32619" y2="50864"/>
                                <a14:foregroundMark x1="32619" y1="50864" x2="39762" y2="63951"/>
                                <a14:foregroundMark x1="39762" y1="63951" x2="30952" y2="58765"/>
                                <a14:foregroundMark x1="49762" y1="67407" x2="37857" y2="74074"/>
                                <a14:foregroundMark x1="37857" y1="74074" x2="24762" y2="66420"/>
                                <a14:foregroundMark x1="24762" y1="66420" x2="19286" y2="54815"/>
                                <a14:foregroundMark x1="19286" y1="54815" x2="31429" y2="47901"/>
                                <a14:foregroundMark x1="31429" y1="47901" x2="44286" y2="53333"/>
                                <a14:foregroundMark x1="44286" y1="53333" x2="49286" y2="70370"/>
                                <a14:foregroundMark x1="56429" y1="69383" x2="57381" y2="56296"/>
                                <a14:foregroundMark x1="57381" y1="56296" x2="53095" y2="42963"/>
                                <a14:foregroundMark x1="78571" y1="25679" x2="78571" y2="25679"/>
                                <a14:foregroundMark x1="89762" y1="31852" x2="89762" y2="31852"/>
                                <a14:foregroundMark x1="87857" y1="45185" x2="87857" y2="45185"/>
                                <a14:foregroundMark x1="59286" y1="50370" x2="72381" y2="51605"/>
                                <a14:foregroundMark x1="72381" y1="51605" x2="62381" y2="40000"/>
                                <a14:foregroundMark x1="62381" y1="40000" x2="65714" y2="52840"/>
                                <a14:foregroundMark x1="65714" y1="52840" x2="59762" y2="41975"/>
                                <a14:foregroundMark x1="59762" y1="41975" x2="59762" y2="41728"/>
                                <a14:foregroundMark x1="68810" y1="44444" x2="65000" y2="31605"/>
                                <a14:foregroundMark x1="65000" y1="31605" x2="64286" y2="30864"/>
                                <a14:foregroundMark x1="74524" y1="42963" x2="74762" y2="40247"/>
                                <a14:foregroundMark x1="44524" y1="13333" x2="48810" y2="12346"/>
                                <a14:foregroundMark x1="15238" y1="13333" x2="55476" y2="11111"/>
                                <a14:foregroundMark x1="17619" y1="55556" x2="17857" y2="68889"/>
                                <a14:foregroundMark x1="17857" y1="68889" x2="22381" y2="70370"/>
                                <a14:foregroundMark x1="16190" y1="49630" x2="29286" y2="50864"/>
                                <a14:foregroundMark x1="29286" y1="50864" x2="47143" y2="47901"/>
                                <a14:foregroundMark x1="42143" y1="47160" x2="49286" y2="35309"/>
                                <a14:foregroundMark x1="49286" y1="35309" x2="42007" y2="24209"/>
                                <a14:foregroundMark x1="38596" y1="30045" x2="36667" y2="35309"/>
                                <a14:foregroundMark x1="40998" y1="36432" x2="49048" y2="38519"/>
                                <a14:foregroundMark x1="36667" y1="35309" x2="40276" y2="36245"/>
                                <a14:foregroundMark x1="49048" y1="38519" x2="50000" y2="38519"/>
                                <a14:foregroundMark x1="48333" y1="36296" x2="50714" y2="19506"/>
                                <a14:foregroundMark x1="22381" y1="41975" x2="22381" y2="39344"/>
                                <a14:foregroundMark x1="36105" y1="32916" x2="36429" y2="37284"/>
                                <a14:foregroundMark x1="36429" y1="37284" x2="36145" y2="37725"/>
                                <a14:foregroundMark x1="15229" y1="42469" x2="14286" y2="46420"/>
                                <a14:foregroundMark x1="17839" y1="31533" x2="15229" y2="42469"/>
                                <a14:foregroundMark x1="19013" y1="26611" x2="18578" y2="28434"/>
                                <a14:foregroundMark x1="20238" y1="21481" x2="19247" y2="25634"/>
                                <a14:backgroundMark x1="33333" y1="25926" x2="33333" y2="25926"/>
                                <a14:backgroundMark x1="19524" y1="26914" x2="31667" y2="27160"/>
                                <a14:backgroundMark x1="31667" y1="27160" x2="40714" y2="26420"/>
                                <a14:backgroundMark x1="19286" y1="34568" x2="34762" y2="35062"/>
                                <a14:backgroundMark x1="25714" y1="41975" x2="37143" y2="42469"/>
                                <a14:backgroundMark x1="41429" y1="34074" x2="42381" y2="33827"/>
                                <a14:backgroundMark x1="19048" y1="42469" x2="19048" y2="42469"/>
                                <a14:backgroundMark x1="19524" y1="26667" x2="19048" y2="26667"/>
                                <a14:backgroundMark x1="18333" y1="26667" x2="18333" y2="26667"/>
                                <a14:backgroundMark x1="19286" y1="25679" x2="18810" y2="2592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38246" y="1845950"/>
                    <a:ext cx="644285" cy="621275"/>
                  </a:xfrm>
                  <a:prstGeom prst="rect">
                    <a:avLst/>
                  </a:prstGeom>
                </p:spPr>
              </p:pic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E7493EE2-D3AB-4F78-9C47-DE0D34EE6023}"/>
                      </a:ext>
                    </a:extLst>
                  </p:cNvPr>
                  <p:cNvSpPr/>
                  <p:nvPr/>
                </p:nvSpPr>
                <p:spPr>
                  <a:xfrm>
                    <a:off x="9437873" y="1992546"/>
                    <a:ext cx="181636" cy="1409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C2A390-700C-445B-ACDC-F11D73ABBE2B}"/>
              </a:ext>
            </a:extLst>
          </p:cNvPr>
          <p:cNvGrpSpPr/>
          <p:nvPr/>
        </p:nvGrpSpPr>
        <p:grpSpPr>
          <a:xfrm>
            <a:off x="544898" y="1534743"/>
            <a:ext cx="9208963" cy="1440000"/>
            <a:chOff x="544898" y="1534743"/>
            <a:chExt cx="9208963" cy="1440000"/>
          </a:xfrm>
        </p:grpSpPr>
        <p:pic>
          <p:nvPicPr>
            <p:cNvPr id="111" name="Picture 2" descr="시, 새로운 도시브랜드 공개 &lt; 춘천 &lt; 지역 &lt; 기사본문 - 강원도민일보">
              <a:extLst>
                <a:ext uri="{FF2B5EF4-FFF2-40B4-BE49-F238E27FC236}">
                  <a16:creationId xmlns:a16="http://schemas.microsoft.com/office/drawing/2014/main" id="{124FE8B3-8D9D-43B7-9DCA-2F18F9FD64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t="18454" r="32794" b="16996"/>
            <a:stretch/>
          </p:blipFill>
          <p:spPr bwMode="auto">
            <a:xfrm>
              <a:off x="544898" y="1755190"/>
              <a:ext cx="757387" cy="999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76CDDB5-7E6F-4346-9118-637265157DF9}"/>
                </a:ext>
              </a:extLst>
            </p:cNvPr>
            <p:cNvGrpSpPr/>
            <p:nvPr/>
          </p:nvGrpSpPr>
          <p:grpSpPr>
            <a:xfrm>
              <a:off x="3452573" y="1534743"/>
              <a:ext cx="1481768" cy="1440000"/>
              <a:chOff x="3464303" y="1660541"/>
              <a:chExt cx="1481768" cy="144000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E6000C5B-947A-43ED-9255-F8907D477761}"/>
                  </a:ext>
                </a:extLst>
              </p:cNvPr>
              <p:cNvSpPr/>
              <p:nvPr/>
            </p:nvSpPr>
            <p:spPr>
              <a:xfrm>
                <a:off x="3485187" y="1660541"/>
                <a:ext cx="1440000" cy="1440000"/>
              </a:xfrm>
              <a:prstGeom prst="ellipse">
                <a:avLst/>
              </a:prstGeom>
              <a:solidFill>
                <a:srgbClr val="FF5D5D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20" b="1" dirty="0">
                  <a:solidFill>
                    <a:srgbClr val="1E453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06D1D92D-3047-4C04-B51B-C10617A8B14E}"/>
                  </a:ext>
                </a:extLst>
              </p:cNvPr>
              <p:cNvGrpSpPr/>
              <p:nvPr/>
            </p:nvGrpSpPr>
            <p:grpSpPr>
              <a:xfrm>
                <a:off x="3464303" y="1786596"/>
                <a:ext cx="1481768" cy="1187890"/>
                <a:chOff x="1766233" y="2884337"/>
                <a:chExt cx="1481768" cy="1187890"/>
              </a:xfrm>
            </p:grpSpPr>
            <p:pic>
              <p:nvPicPr>
                <p:cNvPr id="122" name="그림 121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3671833E-E30D-4174-975B-4EA7A01F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4786" y="2884337"/>
                  <a:ext cx="544663" cy="544663"/>
                </a:xfrm>
                <a:prstGeom prst="rect">
                  <a:avLst/>
                </a:prstGeom>
              </p:spPr>
            </p:pic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E70AED05-023B-4406-9CAC-3E8A56F249D7}"/>
                    </a:ext>
                  </a:extLst>
                </p:cNvPr>
                <p:cNvSpPr/>
                <p:nvPr/>
              </p:nvSpPr>
              <p:spPr>
                <a:xfrm>
                  <a:off x="1766233" y="3487452"/>
                  <a:ext cx="14817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응급 상황 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대처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BCAC373-2A2B-4826-9847-24BA1FD6A7B8}"/>
                </a:ext>
              </a:extLst>
            </p:cNvPr>
            <p:cNvGrpSpPr/>
            <p:nvPr/>
          </p:nvGrpSpPr>
          <p:grpSpPr>
            <a:xfrm>
              <a:off x="5073298" y="1534743"/>
              <a:ext cx="1440000" cy="1440000"/>
              <a:chOff x="5156694" y="1689334"/>
              <a:chExt cx="1440000" cy="1440000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73EB0E5-DAEF-4FF1-8BA7-E696C7EE0EBE}"/>
                  </a:ext>
                </a:extLst>
              </p:cNvPr>
              <p:cNvSpPr/>
              <p:nvPr/>
            </p:nvSpPr>
            <p:spPr>
              <a:xfrm>
                <a:off x="5156694" y="1689334"/>
                <a:ext cx="1440000" cy="1440000"/>
              </a:xfrm>
              <a:prstGeom prst="ellipse">
                <a:avLst/>
              </a:prstGeom>
              <a:solidFill>
                <a:srgbClr val="82D7F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20" b="1" dirty="0">
                  <a:solidFill>
                    <a:srgbClr val="1E453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D3CCF684-D91D-457B-9D5A-3B26CB7314FF}"/>
                  </a:ext>
                </a:extLst>
              </p:cNvPr>
              <p:cNvGrpSpPr/>
              <p:nvPr/>
            </p:nvGrpSpPr>
            <p:grpSpPr>
              <a:xfrm>
                <a:off x="5267493" y="1786539"/>
                <a:ext cx="1218403" cy="1245591"/>
                <a:chOff x="5238638" y="1864905"/>
                <a:chExt cx="1218403" cy="1245591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D3015EDC-C566-4529-911A-3854CE8AAB1B}"/>
                    </a:ext>
                  </a:extLst>
                </p:cNvPr>
                <p:cNvSpPr/>
                <p:nvPr/>
              </p:nvSpPr>
              <p:spPr>
                <a:xfrm>
                  <a:off x="5238638" y="2525721"/>
                  <a:ext cx="1218403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밀집도 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관리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8D5497B1-3705-4439-9490-4AEFAB1BE4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96" b="90566" l="9503" r="89849">
                              <a14:foregroundMark x1="16847" y1="20755" x2="16847" y2="20755"/>
                              <a14:foregroundMark x1="33261" y1="77123" x2="33261" y2="77123"/>
                              <a14:foregroundMark x1="42333" y1="23821" x2="42333" y2="23821"/>
                              <a14:foregroundMark x1="50972" y1="20991" x2="50972" y2="20991"/>
                              <a14:foregroundMark x1="41037" y1="9670" x2="41037" y2="9670"/>
                              <a14:foregroundMark x1="31749" y1="6132" x2="31749" y2="6132"/>
                              <a14:foregroundMark x1="89417" y1="45047" x2="89417" y2="45047"/>
                              <a14:foregroundMark x1="62851" y1="43396" x2="73218" y2="40094"/>
                              <a14:foregroundMark x1="73218" y1="40094" x2="83153" y2="45519"/>
                              <a14:foregroundMark x1="83153" y1="45519" x2="83801" y2="57311"/>
                              <a14:foregroundMark x1="83801" y1="57311" x2="74082" y2="79717"/>
                              <a14:foregroundMark x1="74082" y1="79717" x2="64579" y2="42217"/>
                              <a14:foregroundMark x1="73650" y1="90566" x2="73650" y2="90566"/>
                              <a14:foregroundMark x1="62851" y1="51887" x2="62851" y2="51887"/>
                              <a14:foregroundMark x1="86825" y1="53066" x2="86825" y2="53066"/>
                              <a14:foregroundMark x1="74298" y1="23113" x2="74298" y2="23113"/>
                              <a14:foregroundMark x1="75162" y1="21934" x2="75810" y2="28774"/>
                              <a14:foregroundMark x1="27646" y1="25236" x2="26998" y2="26179"/>
                              <a14:foregroundMark x1="26350" y1="27123" x2="26566" y2="28538"/>
                              <a14:foregroundMark x1="20302" y1="27358" x2="20950" y2="41274"/>
                              <a14:foregroundMark x1="20950" y1="41274" x2="24190" y2="29717"/>
                              <a14:foregroundMark x1="24190" y1="29717" x2="23326" y2="20519"/>
                              <a14:foregroundMark x1="23758" y1="41981" x2="24406" y2="54953"/>
                              <a14:foregroundMark x1="24406" y1="54953" x2="27862" y2="56604"/>
                              <a14:foregroundMark x1="12311" y1="47642" x2="13175" y2="59434"/>
                              <a14:foregroundMark x1="13175" y1="59434" x2="13391" y2="59906"/>
                              <a14:foregroundMark x1="21598" y1="58255" x2="22030" y2="82075"/>
                              <a14:foregroundMark x1="22030" y1="82075" x2="19222" y2="69104"/>
                              <a14:foregroundMark x1="19222" y1="69104" x2="22030" y2="60142"/>
                              <a14:foregroundMark x1="27862" y1="58962" x2="31749" y2="86557"/>
                              <a14:foregroundMark x1="31749" y1="86557" x2="27430" y2="75000"/>
                              <a14:foregroundMark x1="27430" y1="75000" x2="27430" y2="6037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8975" y="1864905"/>
                  <a:ext cx="737728" cy="6755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38809A7-F99F-4DC9-9C81-7C3C27D43716}"/>
                </a:ext>
              </a:extLst>
            </p:cNvPr>
            <p:cNvGrpSpPr/>
            <p:nvPr/>
          </p:nvGrpSpPr>
          <p:grpSpPr>
            <a:xfrm>
              <a:off x="8313861" y="1534743"/>
              <a:ext cx="1440000" cy="1440000"/>
              <a:chOff x="8284467" y="1761009"/>
              <a:chExt cx="1440000" cy="144000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6D712A8B-E8DB-4B1D-A4E5-203D26D7D756}"/>
                  </a:ext>
                </a:extLst>
              </p:cNvPr>
              <p:cNvSpPr/>
              <p:nvPr/>
            </p:nvSpPr>
            <p:spPr>
              <a:xfrm>
                <a:off x="8284467" y="1761009"/>
                <a:ext cx="1440000" cy="1440000"/>
              </a:xfrm>
              <a:prstGeom prst="ellipse">
                <a:avLst/>
              </a:prstGeom>
              <a:solidFill>
                <a:srgbClr val="FFD14F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20" b="1" dirty="0">
                  <a:solidFill>
                    <a:srgbClr val="1E453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92687B8-EE4A-4340-B90E-93602F029F68}"/>
                  </a:ext>
                </a:extLst>
              </p:cNvPr>
              <p:cNvGrpSpPr/>
              <p:nvPr/>
            </p:nvGrpSpPr>
            <p:grpSpPr>
              <a:xfrm>
                <a:off x="8480219" y="2013711"/>
                <a:ext cx="1048497" cy="934597"/>
                <a:chOff x="8414934" y="1892060"/>
                <a:chExt cx="1048497" cy="934597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9C6E8DB-255A-4C99-844C-1BF93D064FF8}"/>
                    </a:ext>
                  </a:extLst>
                </p:cNvPr>
                <p:cNvSpPr/>
                <p:nvPr/>
              </p:nvSpPr>
              <p:spPr>
                <a:xfrm>
                  <a:off x="8414934" y="2488103"/>
                  <a:ext cx="1048497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배너 홍보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E418316-8AD8-48CD-8C1C-D7A9A39A3336}"/>
                    </a:ext>
                  </a:extLst>
                </p:cNvPr>
                <p:cNvGrpSpPr/>
                <p:nvPr/>
              </p:nvGrpSpPr>
              <p:grpSpPr>
                <a:xfrm>
                  <a:off x="8617040" y="1892060"/>
                  <a:ext cx="644285" cy="621275"/>
                  <a:chOff x="9338246" y="1845950"/>
                  <a:chExt cx="644285" cy="621275"/>
                </a:xfrm>
              </p:grpSpPr>
              <p:pic>
                <p:nvPicPr>
                  <p:cNvPr id="35" name="그림 34">
                    <a:extLst>
                      <a:ext uri="{FF2B5EF4-FFF2-40B4-BE49-F238E27FC236}">
                        <a16:creationId xmlns:a16="http://schemas.microsoft.com/office/drawing/2014/main" id="{2527EBB5-49E3-414C-A313-2F1FF1451E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7160" b="89877" l="10000" r="90000">
                                <a14:foregroundMark x1="15952" y1="7160" x2="15952" y2="7160"/>
                                <a14:foregroundMark x1="36190" y1="12099" x2="36190" y2="12099"/>
                                <a14:foregroundMark x1="25476" y1="87901" x2="25476" y2="87901"/>
                                <a14:foregroundMark x1="37381" y1="83457" x2="37381" y2="83457"/>
                                <a14:foregroundMark x1="25714" y1="82222" x2="43810" y2="82716"/>
                                <a14:foregroundMark x1="43810" y1="82716" x2="51429" y2="79753"/>
                                <a14:foregroundMark x1="21429" y1="80494" x2="31667" y2="86914"/>
                                <a14:foregroundMark x1="31667" y1="86914" x2="44048" y2="87407"/>
                                <a14:foregroundMark x1="44048" y1="87407" x2="56667" y2="82469"/>
                                <a14:foregroundMark x1="56667" y1="82469" x2="55714" y2="78519"/>
                                <a14:foregroundMark x1="28333" y1="63210" x2="32619" y2="50864"/>
                                <a14:foregroundMark x1="32619" y1="50864" x2="39762" y2="63951"/>
                                <a14:foregroundMark x1="39762" y1="63951" x2="30952" y2="58765"/>
                                <a14:foregroundMark x1="49762" y1="67407" x2="37857" y2="74074"/>
                                <a14:foregroundMark x1="37857" y1="74074" x2="24762" y2="66420"/>
                                <a14:foregroundMark x1="24762" y1="66420" x2="19286" y2="54815"/>
                                <a14:foregroundMark x1="19286" y1="54815" x2="31429" y2="47901"/>
                                <a14:foregroundMark x1="31429" y1="47901" x2="44286" y2="53333"/>
                                <a14:foregroundMark x1="44286" y1="53333" x2="49286" y2="70370"/>
                                <a14:foregroundMark x1="56429" y1="69383" x2="57381" y2="56296"/>
                                <a14:foregroundMark x1="57381" y1="56296" x2="53095" y2="42963"/>
                                <a14:foregroundMark x1="78571" y1="25679" x2="78571" y2="25679"/>
                                <a14:foregroundMark x1="89762" y1="31852" x2="89762" y2="31852"/>
                                <a14:foregroundMark x1="87857" y1="45185" x2="87857" y2="45185"/>
                                <a14:foregroundMark x1="59286" y1="50370" x2="72381" y2="51605"/>
                                <a14:foregroundMark x1="72381" y1="51605" x2="62381" y2="40000"/>
                                <a14:foregroundMark x1="62381" y1="40000" x2="65714" y2="52840"/>
                                <a14:foregroundMark x1="65714" y1="52840" x2="59762" y2="41975"/>
                                <a14:foregroundMark x1="59762" y1="41975" x2="59762" y2="41728"/>
                                <a14:foregroundMark x1="68810" y1="44444" x2="65000" y2="31605"/>
                                <a14:foregroundMark x1="65000" y1="31605" x2="64286" y2="30864"/>
                                <a14:foregroundMark x1="74524" y1="42963" x2="74762" y2="40247"/>
                                <a14:foregroundMark x1="44524" y1="13333" x2="48810" y2="12346"/>
                                <a14:foregroundMark x1="15238" y1="13333" x2="55476" y2="11111"/>
                                <a14:foregroundMark x1="17619" y1="55556" x2="17857" y2="68889"/>
                                <a14:foregroundMark x1="17857" y1="68889" x2="22381" y2="70370"/>
                                <a14:foregroundMark x1="16190" y1="49630" x2="29286" y2="50864"/>
                                <a14:foregroundMark x1="29286" y1="50864" x2="47143" y2="47901"/>
                                <a14:foregroundMark x1="42143" y1="47160" x2="49286" y2="35309"/>
                                <a14:foregroundMark x1="49286" y1="35309" x2="42007" y2="24209"/>
                                <a14:foregroundMark x1="38596" y1="30045" x2="36667" y2="35309"/>
                                <a14:foregroundMark x1="40998" y1="36432" x2="49048" y2="38519"/>
                                <a14:foregroundMark x1="36667" y1="35309" x2="40276" y2="36245"/>
                                <a14:foregroundMark x1="49048" y1="38519" x2="50000" y2="38519"/>
                                <a14:foregroundMark x1="48333" y1="36296" x2="50714" y2="19506"/>
                                <a14:foregroundMark x1="22381" y1="41975" x2="22381" y2="39344"/>
                                <a14:foregroundMark x1="36105" y1="32916" x2="36429" y2="37284"/>
                                <a14:foregroundMark x1="36429" y1="37284" x2="36145" y2="37725"/>
                                <a14:foregroundMark x1="15229" y1="42469" x2="14286" y2="46420"/>
                                <a14:foregroundMark x1="17839" y1="31533" x2="15229" y2="42469"/>
                                <a14:foregroundMark x1="19013" y1="26611" x2="18578" y2="28434"/>
                                <a14:foregroundMark x1="20238" y1="21481" x2="19247" y2="25634"/>
                                <a14:backgroundMark x1="33333" y1="25926" x2="33333" y2="25926"/>
                                <a14:backgroundMark x1="19524" y1="26914" x2="31667" y2="27160"/>
                                <a14:backgroundMark x1="31667" y1="27160" x2="40714" y2="26420"/>
                                <a14:backgroundMark x1="19286" y1="34568" x2="34762" y2="35062"/>
                                <a14:backgroundMark x1="25714" y1="41975" x2="37143" y2="42469"/>
                                <a14:backgroundMark x1="41429" y1="34074" x2="42381" y2="33827"/>
                                <a14:backgroundMark x1="19048" y1="42469" x2="19048" y2="42469"/>
                                <a14:backgroundMark x1="19524" y1="26667" x2="19048" y2="26667"/>
                                <a14:backgroundMark x1="18333" y1="26667" x2="18333" y2="26667"/>
                                <a14:backgroundMark x1="19286" y1="25679" x2="18810" y2="2592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38246" y="1845950"/>
                    <a:ext cx="644285" cy="621275"/>
                  </a:xfrm>
                  <a:prstGeom prst="rect">
                    <a:avLst/>
                  </a:prstGeom>
                </p:spPr>
              </p:pic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E5659D42-6AAF-4F94-A5FC-63534FBECBD3}"/>
                      </a:ext>
                    </a:extLst>
                  </p:cNvPr>
                  <p:cNvSpPr/>
                  <p:nvPr/>
                </p:nvSpPr>
                <p:spPr>
                  <a:xfrm>
                    <a:off x="9437873" y="1992546"/>
                    <a:ext cx="181636" cy="1409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ED29A4B-A7FA-47FA-99FE-A5BD665F3BDC}"/>
                </a:ext>
              </a:extLst>
            </p:cNvPr>
            <p:cNvGrpSpPr/>
            <p:nvPr/>
          </p:nvGrpSpPr>
          <p:grpSpPr>
            <a:xfrm>
              <a:off x="6621537" y="1534743"/>
              <a:ext cx="1583318" cy="1440000"/>
              <a:chOff x="6621537" y="1745081"/>
              <a:chExt cx="1583318" cy="144000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B7394D89-1CF3-40B6-A167-C9306720C547}"/>
                  </a:ext>
                </a:extLst>
              </p:cNvPr>
              <p:cNvSpPr/>
              <p:nvPr/>
            </p:nvSpPr>
            <p:spPr>
              <a:xfrm>
                <a:off x="6693196" y="1745081"/>
                <a:ext cx="1440000" cy="1440000"/>
              </a:xfrm>
              <a:prstGeom prst="ellipse">
                <a:avLst/>
              </a:prstGeom>
              <a:solidFill>
                <a:srgbClr val="FFD14F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20" b="1" dirty="0">
                  <a:solidFill>
                    <a:srgbClr val="1E453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60B3019-8C5D-44BB-9F47-A4CE2DDAE395}"/>
                  </a:ext>
                </a:extLst>
              </p:cNvPr>
              <p:cNvGrpSpPr/>
              <p:nvPr/>
            </p:nvGrpSpPr>
            <p:grpSpPr>
              <a:xfrm>
                <a:off x="6621537" y="1823482"/>
                <a:ext cx="1583318" cy="1243443"/>
                <a:chOff x="6621537" y="1896326"/>
                <a:chExt cx="1583318" cy="1243443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AB0A1A49-4A59-46EE-891A-91D56EDD14E2}"/>
                    </a:ext>
                  </a:extLst>
                </p:cNvPr>
                <p:cNvSpPr/>
                <p:nvPr/>
              </p:nvSpPr>
              <p:spPr>
                <a:xfrm>
                  <a:off x="6621537" y="2554994"/>
                  <a:ext cx="158331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주차문제 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해결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C2534A90-395C-42DD-BDD0-8EDE81891A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091" b="89443" l="8397" r="91221">
                              <a14:foregroundMark x1="8397" y1="36070" x2="8397" y2="43402"/>
                              <a14:foregroundMark x1="35878" y1="9971" x2="55725" y2="9091"/>
                              <a14:foregroundMark x1="55725" y1="9091" x2="59542" y2="10264"/>
                              <a14:foregroundMark x1="27481" y1="27859" x2="45802" y2="17595"/>
                              <a14:foregroundMark x1="45802" y1="17595" x2="63740" y2="28152"/>
                              <a14:foregroundMark x1="63740" y1="28152" x2="65267" y2="46041"/>
                              <a14:foregroundMark x1="65267" y1="46041" x2="53435" y2="59824"/>
                              <a14:foregroundMark x1="53435" y1="59824" x2="37405" y2="49267"/>
                              <a14:foregroundMark x1="37405" y1="49267" x2="43511" y2="15249"/>
                              <a14:foregroundMark x1="43511" y1="15249" x2="43893" y2="13783"/>
                              <a14:foregroundMark x1="49618" y1="77126" x2="48473" y2="38710"/>
                              <a14:foregroundMark x1="48473" y1="38710" x2="57252" y2="20821"/>
                              <a14:foregroundMark x1="37405" y1="61584" x2="52672" y2="72434"/>
                              <a14:foregroundMark x1="52672" y1="72434" x2="69084" y2="62170"/>
                              <a14:foregroundMark x1="69084" y1="62170" x2="77863" y2="46921"/>
                              <a14:foregroundMark x1="77863" y1="46921" x2="77481" y2="31378"/>
                              <a14:foregroundMark x1="77481" y1="31378" x2="67176" y2="19062"/>
                              <a14:foregroundMark x1="67176" y1="19062" x2="46565" y2="15543"/>
                              <a14:foregroundMark x1="46565" y1="15543" x2="29389" y2="24047"/>
                              <a14:foregroundMark x1="29389" y1="24047" x2="24046" y2="39589"/>
                              <a14:foregroundMark x1="24046" y1="39589" x2="38931" y2="65396"/>
                              <a14:foregroundMark x1="31298" y1="62170" x2="17176" y2="33431"/>
                              <a14:foregroundMark x1="17176" y1="33431" x2="31298" y2="21114"/>
                              <a14:foregroundMark x1="31298" y1="21114" x2="46183" y2="16422"/>
                              <a14:foregroundMark x1="50763" y1="87390" x2="49618" y2="89736"/>
                              <a14:foregroundMark x1="89313" y1="33138" x2="91221" y2="395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8733" y="1896326"/>
                  <a:ext cx="468926" cy="6103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59D83D-116D-45A0-A9C8-7A4B8936CE63}"/>
                </a:ext>
              </a:extLst>
            </p:cNvPr>
            <p:cNvGrpSpPr/>
            <p:nvPr/>
          </p:nvGrpSpPr>
          <p:grpSpPr>
            <a:xfrm>
              <a:off x="1739836" y="1534743"/>
              <a:ext cx="1440000" cy="1440000"/>
              <a:chOff x="1737442" y="1651377"/>
              <a:chExt cx="1440000" cy="1440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B6028E68-77DD-4445-92E0-6B1B188CCC22}"/>
                  </a:ext>
                </a:extLst>
              </p:cNvPr>
              <p:cNvSpPr/>
              <p:nvPr/>
            </p:nvSpPr>
            <p:spPr>
              <a:xfrm>
                <a:off x="1737442" y="1651377"/>
                <a:ext cx="1440000" cy="1440000"/>
              </a:xfrm>
              <a:prstGeom prst="ellipse">
                <a:avLst/>
              </a:prstGeom>
              <a:solidFill>
                <a:srgbClr val="2BD7B6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20" b="1" dirty="0">
                  <a:solidFill>
                    <a:srgbClr val="1E453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3857A4E-FEDE-4CE8-B77A-573E7E799A4B}"/>
                  </a:ext>
                </a:extLst>
              </p:cNvPr>
              <p:cNvGrpSpPr/>
              <p:nvPr/>
            </p:nvGrpSpPr>
            <p:grpSpPr>
              <a:xfrm>
                <a:off x="2006037" y="1916649"/>
                <a:ext cx="902811" cy="909456"/>
                <a:chOff x="2052837" y="1950451"/>
                <a:chExt cx="902811" cy="909456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3F6A43C-523A-4609-8F38-A2025C2F03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4219" b="96203" l="4872" r="91415">
                              <a14:foregroundMark x1="7657" y1="32068" x2="7657" y2="32068"/>
                              <a14:foregroundMark x1="5568" y1="24262" x2="5568" y2="24262"/>
                              <a14:foregroundMark x1="41763" y1="4641" x2="41763" y2="4641"/>
                              <a14:foregroundMark x1="91647" y1="17722" x2="91647" y2="17722"/>
                              <a14:foregroundMark x1="49420" y1="53165" x2="49420" y2="53165"/>
                              <a14:foregroundMark x1="33411" y1="53586" x2="33411" y2="53586"/>
                              <a14:foregroundMark x1="68213" y1="54219" x2="68213" y2="54219"/>
                              <a14:foregroundMark x1="40371" y1="96203" x2="40371" y2="96203"/>
                              <a14:foregroundMark x1="37123" y1="86076" x2="45244" y2="77215"/>
                              <a14:foregroundMark x1="45244" y1="77215" x2="51044" y2="43038"/>
                              <a14:foregroundMark x1="51044" y1="43038" x2="50812" y2="32278"/>
                              <a14:foregroundMark x1="50812" y1="32278" x2="42459" y2="24473"/>
                              <a14:foregroundMark x1="42459" y1="24473" x2="41763" y2="40084"/>
                              <a14:foregroundMark x1="41763" y1="40084" x2="58237" y2="67932"/>
                              <a14:foregroundMark x1="71230" y1="89241" x2="42459" y2="91350"/>
                              <a14:foregroundMark x1="42459" y1="91350" x2="30394" y2="88819"/>
                              <a14:foregroundMark x1="30394" y1="88819" x2="24130" y2="78903"/>
                              <a14:foregroundMark x1="24130" y1="78903" x2="22042" y2="43249"/>
                              <a14:foregroundMark x1="22042" y1="43249" x2="14849" y2="22152"/>
                              <a14:foregroundMark x1="14849" y1="22152" x2="40139" y2="23207"/>
                              <a14:foregroundMark x1="40139" y1="23207" x2="44316" y2="13291"/>
                              <a14:foregroundMark x1="44316" y1="13291" x2="53364" y2="21941"/>
                              <a14:foregroundMark x1="53364" y1="21941" x2="58469" y2="33122"/>
                              <a14:foregroundMark x1="58469" y1="33122" x2="70766" y2="39241"/>
                              <a14:foregroundMark x1="70766" y1="39241" x2="82367" y2="41350"/>
                              <a14:foregroundMark x1="82367" y1="41350" x2="74246" y2="87553"/>
                              <a14:foregroundMark x1="74246" y1="87553" x2="70302" y2="91350"/>
                              <a14:foregroundMark x1="63805" y1="25527" x2="77726" y2="28270"/>
                              <a14:foregroundMark x1="77726" y1="28270" x2="73086" y2="27426"/>
                              <a14:foregroundMark x1="78886" y1="27848" x2="90951" y2="28903"/>
                              <a14:foregroundMark x1="90951" y1="28903" x2="81206" y2="22574"/>
                              <a14:foregroundMark x1="81206" y1="22574" x2="74942" y2="27426"/>
                              <a14:foregroundMark x1="45476" y1="14346" x2="55916" y2="8228"/>
                              <a14:foregroundMark x1="55916" y1="8228" x2="44548" y2="1371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6616" y="1950451"/>
                  <a:ext cx="495253" cy="544663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65C15D0-0385-40B8-A890-778C019E4A03}"/>
                    </a:ext>
                  </a:extLst>
                </p:cNvPr>
                <p:cNvSpPr txBox="1"/>
                <p:nvPr/>
              </p:nvSpPr>
              <p:spPr>
                <a:xfrm>
                  <a:off x="2052837" y="2521353"/>
                  <a:ext cx="9028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도시미관</a:t>
                  </a:r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786731-C872-4394-B864-33A668C66922}"/>
              </a:ext>
            </a:extLst>
          </p:cNvPr>
          <p:cNvGrpSpPr/>
          <p:nvPr/>
        </p:nvGrpSpPr>
        <p:grpSpPr>
          <a:xfrm>
            <a:off x="429257" y="3215206"/>
            <a:ext cx="9324604" cy="1440000"/>
            <a:chOff x="429257" y="3215206"/>
            <a:chExt cx="9324604" cy="1440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FE1A1F8-87D9-4AD3-B1DF-BA94F41352D7}"/>
                </a:ext>
              </a:extLst>
            </p:cNvPr>
            <p:cNvGrpSpPr/>
            <p:nvPr/>
          </p:nvGrpSpPr>
          <p:grpSpPr>
            <a:xfrm>
              <a:off x="429257" y="3423088"/>
              <a:ext cx="1046629" cy="1024236"/>
              <a:chOff x="447129" y="3574914"/>
              <a:chExt cx="1046629" cy="1024236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CD75965-8E37-434A-8B24-512BC782420F}"/>
                  </a:ext>
                </a:extLst>
              </p:cNvPr>
              <p:cNvSpPr txBox="1"/>
              <p:nvPr/>
            </p:nvSpPr>
            <p:spPr>
              <a:xfrm>
                <a:off x="447129" y="4260596"/>
                <a:ext cx="10466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춘천 시민</a:t>
                </a:r>
                <a:endParaRPr lang="ko-KR" altLang="en-US" sz="1600" dirty="0"/>
              </a:p>
            </p:txBody>
          </p:sp>
          <p:pic>
            <p:nvPicPr>
              <p:cNvPr id="117" name="Picture 4" descr="Iconoequipo - People Icon Blue Png - 900x900 PNG Download - PNGkit">
                <a:extLst>
                  <a:ext uri="{FF2B5EF4-FFF2-40B4-BE49-F238E27FC236}">
                    <a16:creationId xmlns:a16="http://schemas.microsoft.com/office/drawing/2014/main" id="{05197225-C770-4347-B135-5A782BC7EF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907" b="95465" l="2561" r="95122">
                            <a14:foregroundMark x1="37073" y1="86163" x2="21707" y2="73953"/>
                            <a14:foregroundMark x1="21707" y1="73953" x2="10610" y2="58372"/>
                            <a14:foregroundMark x1="10610" y1="58372" x2="13293" y2="37442"/>
                            <a14:foregroundMark x1="13293" y1="37442" x2="26707" y2="23488"/>
                            <a14:foregroundMark x1="26707" y1="23488" x2="44756" y2="16279"/>
                            <a14:foregroundMark x1="44756" y1="16279" x2="62439" y2="16512"/>
                            <a14:foregroundMark x1="62439" y1="16512" x2="75244" y2="27674"/>
                            <a14:foregroundMark x1="75244" y1="27674" x2="81098" y2="44651"/>
                            <a14:foregroundMark x1="81098" y1="44651" x2="79512" y2="61744"/>
                            <a14:foregroundMark x1="79512" y1="61744" x2="69512" y2="76977"/>
                            <a14:foregroundMark x1="69512" y1="76977" x2="53659" y2="88372"/>
                            <a14:foregroundMark x1="53659" y1="88372" x2="35976" y2="86628"/>
                            <a14:foregroundMark x1="35976" y1="86628" x2="34512" y2="85814"/>
                            <a14:foregroundMark x1="93171" y1="51395" x2="88902" y2="68488"/>
                            <a14:foregroundMark x1="88902" y1="68488" x2="55244" y2="84535"/>
                            <a14:foregroundMark x1="55244" y1="84535" x2="36585" y2="85698"/>
                            <a14:foregroundMark x1="36585" y1="85698" x2="19512" y2="78140"/>
                            <a14:foregroundMark x1="19512" y1="78140" x2="7195" y2="65233"/>
                            <a14:foregroundMark x1="7195" y1="65233" x2="2561" y2="48605"/>
                            <a14:foregroundMark x1="2561" y1="48605" x2="24268" y2="18372"/>
                            <a14:foregroundMark x1="24268" y1="18372" x2="39634" y2="10930"/>
                            <a14:foregroundMark x1="39634" y1="10930" x2="58537" y2="10930"/>
                            <a14:foregroundMark x1="58537" y1="10930" x2="73902" y2="21744"/>
                            <a14:foregroundMark x1="73902" y1="21744" x2="82317" y2="38140"/>
                            <a14:foregroundMark x1="82317" y1="38140" x2="85610" y2="55349"/>
                            <a14:foregroundMark x1="85610" y1="55349" x2="82805" y2="73372"/>
                            <a14:foregroundMark x1="82805" y1="73372" x2="67439" y2="86163"/>
                            <a14:foregroundMark x1="82927" y1="24651" x2="95122" y2="37558"/>
                            <a14:foregroundMark x1="95122" y1="37558" x2="90000" y2="54535"/>
                            <a14:foregroundMark x1="81220" y1="22442" x2="56707" y2="8023"/>
                            <a14:foregroundMark x1="20000" y1="33256" x2="72561" y2="22791"/>
                            <a14:foregroundMark x1="20854" y1="62442" x2="59390" y2="40116"/>
                            <a14:foregroundMark x1="59390" y1="40116" x2="69024" y2="29884"/>
                            <a14:foregroundMark x1="25488" y1="31047" x2="53902" y2="59884"/>
                            <a14:foregroundMark x1="53902" y1="59884" x2="37195" y2="47674"/>
                            <a14:foregroundMark x1="37195" y1="47674" x2="40488" y2="24186"/>
                            <a14:foregroundMark x1="40488" y1="24186" x2="55366" y2="48953"/>
                            <a14:foregroundMark x1="55366" y1="48953" x2="53049" y2="65581"/>
                            <a14:foregroundMark x1="53049" y1="65581" x2="33780" y2="79535"/>
                            <a14:foregroundMark x1="33780" y1="79535" x2="19512" y2="68605"/>
                            <a14:foregroundMark x1="19512" y1="68605" x2="27073" y2="46628"/>
                            <a14:foregroundMark x1="27073" y1="46628" x2="58780" y2="44419"/>
                            <a14:foregroundMark x1="58780" y1="44419" x2="65732" y2="61512"/>
                            <a14:foregroundMark x1="65732" y1="61512" x2="49390" y2="72558"/>
                            <a14:foregroundMark x1="49390" y1="72558" x2="43780" y2="54884"/>
                            <a14:foregroundMark x1="43780" y1="54884" x2="60732" y2="64070"/>
                            <a14:foregroundMark x1="60732" y1="64070" x2="39634" y2="79302"/>
                            <a14:foregroundMark x1="39634" y1="79302" x2="18902" y2="68140"/>
                            <a14:foregroundMark x1="18902" y1="68140" x2="26341" y2="49070"/>
                            <a14:foregroundMark x1="26341" y1="49070" x2="48171" y2="32907"/>
                            <a14:foregroundMark x1="48171" y1="32907" x2="66829" y2="27558"/>
                            <a14:foregroundMark x1="66829" y1="27558" x2="78537" y2="49884"/>
                            <a14:foregroundMark x1="78537" y1="49884" x2="62073" y2="69884"/>
                            <a14:foregroundMark x1="62073" y1="69884" x2="41951" y2="64767"/>
                            <a14:foregroundMark x1="41951" y1="64767" x2="57317" y2="53023"/>
                            <a14:foregroundMark x1="57317" y1="53023" x2="86707" y2="50814"/>
                            <a14:foregroundMark x1="86707" y1="50814" x2="76951" y2="71163"/>
                            <a14:foregroundMark x1="76951" y1="71163" x2="55122" y2="69186"/>
                            <a14:foregroundMark x1="55122" y1="69186" x2="42683" y2="53256"/>
                            <a14:foregroundMark x1="42683" y1="53256" x2="60732" y2="58372"/>
                            <a14:foregroundMark x1="60732" y1="58372" x2="48780" y2="43605"/>
                            <a14:foregroundMark x1="48780" y1="43605" x2="67561" y2="35930"/>
                            <a14:foregroundMark x1="67561" y1="35930" x2="72805" y2="52209"/>
                            <a14:foregroundMark x1="72805" y1="52209" x2="52805" y2="69535"/>
                            <a14:foregroundMark x1="52805" y1="69535" x2="28415" y2="70581"/>
                            <a14:foregroundMark x1="28415" y1="70581" x2="12317" y2="55000"/>
                            <a14:foregroundMark x1="12317" y1="55000" x2="44634" y2="34186"/>
                            <a14:foregroundMark x1="44634" y1="34186" x2="69390" y2="33023"/>
                            <a14:foregroundMark x1="69390" y1="33023" x2="76585" y2="54535"/>
                            <a14:foregroundMark x1="76585" y1="54535" x2="50244" y2="69302"/>
                            <a14:foregroundMark x1="50244" y1="69302" x2="34756" y2="59535"/>
                            <a14:foregroundMark x1="34756" y1="59535" x2="45366" y2="45814"/>
                            <a14:foregroundMark x1="45366" y1="45814" x2="72683" y2="50000"/>
                            <a14:foregroundMark x1="72683" y1="50000" x2="65122" y2="65581"/>
                            <a14:foregroundMark x1="65122" y1="65581" x2="47561" y2="68721"/>
                            <a14:foregroundMark x1="47561" y1="68721" x2="25244" y2="65465"/>
                            <a14:foregroundMark x1="25244" y1="65465" x2="18537" y2="44302"/>
                            <a14:foregroundMark x1="18537" y1="44302" x2="34146" y2="34419"/>
                            <a14:foregroundMark x1="34146" y1="34419" x2="51463" y2="32326"/>
                            <a14:foregroundMark x1="51463" y1="32326" x2="59878" y2="47209"/>
                            <a14:foregroundMark x1="59878" y1="47209" x2="44878" y2="62558"/>
                            <a14:foregroundMark x1="44878" y1="62558" x2="35000" y2="47326"/>
                            <a14:foregroundMark x1="35000" y1="47326" x2="47073" y2="55698"/>
                            <a14:foregroundMark x1="60610" y1="70116" x2="62927" y2="80581"/>
                            <a14:foregroundMark x1="38293" y1="19651" x2="24146" y2="34186"/>
                            <a14:foregroundMark x1="29268" y1="88605" x2="47439" y2="92674"/>
                            <a14:foregroundMark x1="47439" y1="92674" x2="63537" y2="88605"/>
                            <a14:foregroundMark x1="72927" y1="88605" x2="47439" y2="954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713" y="3574914"/>
                <a:ext cx="647460" cy="679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61FB52D-78A2-4D80-9C35-080041ED0B37}"/>
                </a:ext>
              </a:extLst>
            </p:cNvPr>
            <p:cNvSpPr/>
            <p:nvPr/>
          </p:nvSpPr>
          <p:spPr>
            <a:xfrm>
              <a:off x="1739836" y="3215206"/>
              <a:ext cx="1440000" cy="1440000"/>
            </a:xfrm>
            <a:prstGeom prst="ellipse">
              <a:avLst/>
            </a:prstGeom>
            <a:solidFill>
              <a:srgbClr val="2BD7B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A71BAAD-295C-41B2-A521-173254150E6C}"/>
                </a:ext>
              </a:extLst>
            </p:cNvPr>
            <p:cNvSpPr/>
            <p:nvPr/>
          </p:nvSpPr>
          <p:spPr>
            <a:xfrm>
              <a:off x="1896095" y="3988711"/>
              <a:ext cx="11274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미세먼지</a:t>
              </a:r>
              <a:r>
                <a:rPr lang="en-US" altLang="ko-KR" sz="16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6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날씨 확인</a:t>
              </a:r>
              <a:endParaRPr lang="en-US" altLang="ko-KR" sz="16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4A51326-6DAF-4E65-B74D-7A509F6239E3}"/>
                </a:ext>
              </a:extLst>
            </p:cNvPr>
            <p:cNvGrpSpPr/>
            <p:nvPr/>
          </p:nvGrpSpPr>
          <p:grpSpPr>
            <a:xfrm>
              <a:off x="3452573" y="3215206"/>
              <a:ext cx="1481768" cy="1440000"/>
              <a:chOff x="3440844" y="3373061"/>
              <a:chExt cx="1481768" cy="14400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7947C3F8-5A28-47FC-88DC-94BC07376CDB}"/>
                  </a:ext>
                </a:extLst>
              </p:cNvPr>
              <p:cNvSpPr/>
              <p:nvPr/>
            </p:nvSpPr>
            <p:spPr>
              <a:xfrm>
                <a:off x="3461728" y="3373061"/>
                <a:ext cx="1440000" cy="1440000"/>
              </a:xfrm>
              <a:prstGeom prst="ellipse">
                <a:avLst/>
              </a:prstGeom>
              <a:solidFill>
                <a:srgbClr val="FF5D5D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20" b="1" dirty="0">
                  <a:solidFill>
                    <a:srgbClr val="1E453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BFAFDD99-1508-4BCD-99E3-8E6B8B163D21}"/>
                  </a:ext>
                </a:extLst>
              </p:cNvPr>
              <p:cNvGrpSpPr/>
              <p:nvPr/>
            </p:nvGrpSpPr>
            <p:grpSpPr>
              <a:xfrm>
                <a:off x="3440844" y="3499116"/>
                <a:ext cx="1481768" cy="1187890"/>
                <a:chOff x="1766233" y="2884337"/>
                <a:chExt cx="1481768" cy="1187890"/>
              </a:xfrm>
            </p:grpSpPr>
            <p:pic>
              <p:nvPicPr>
                <p:cNvPr id="136" name="그림 135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136BC974-9791-4273-B28D-B94E1C223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4786" y="2884337"/>
                  <a:ext cx="544663" cy="544663"/>
                </a:xfrm>
                <a:prstGeom prst="rect">
                  <a:avLst/>
                </a:prstGeom>
              </p:spPr>
            </p:pic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E3FF37BF-EF91-4B7F-88E8-F596D1CD105B}"/>
                    </a:ext>
                  </a:extLst>
                </p:cNvPr>
                <p:cNvSpPr/>
                <p:nvPr/>
              </p:nvSpPr>
              <p:spPr>
                <a:xfrm>
                  <a:off x="1766233" y="3487452"/>
                  <a:ext cx="14817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긴급 신고 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가능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6010297-CED7-43E4-9F30-AB7744F7AFB8}"/>
                </a:ext>
              </a:extLst>
            </p:cNvPr>
            <p:cNvGrpSpPr/>
            <p:nvPr/>
          </p:nvGrpSpPr>
          <p:grpSpPr>
            <a:xfrm>
              <a:off x="5073298" y="3215206"/>
              <a:ext cx="1440000" cy="1440000"/>
              <a:chOff x="5148926" y="3373060"/>
              <a:chExt cx="1440000" cy="144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E213219-49BE-446E-932B-152C66FF0BAD}"/>
                  </a:ext>
                </a:extLst>
              </p:cNvPr>
              <p:cNvSpPr/>
              <p:nvPr/>
            </p:nvSpPr>
            <p:spPr>
              <a:xfrm>
                <a:off x="5148926" y="3373060"/>
                <a:ext cx="1440000" cy="1440000"/>
              </a:xfrm>
              <a:prstGeom prst="ellipse">
                <a:avLst/>
              </a:prstGeom>
              <a:solidFill>
                <a:srgbClr val="82D7FC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20" b="1" dirty="0">
                  <a:solidFill>
                    <a:srgbClr val="1E453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E89DFFD-B060-47F7-BD1A-2838FDFD1EFA}"/>
                  </a:ext>
                </a:extLst>
              </p:cNvPr>
              <p:cNvGrpSpPr/>
              <p:nvPr/>
            </p:nvGrpSpPr>
            <p:grpSpPr>
              <a:xfrm>
                <a:off x="5259725" y="3491623"/>
                <a:ext cx="1218403" cy="1202874"/>
                <a:chOff x="5238638" y="3581848"/>
                <a:chExt cx="1218403" cy="1202874"/>
              </a:xfrm>
            </p:grpSpPr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0B877391-3FBC-4D5A-BD37-D090505C1097}"/>
                    </a:ext>
                  </a:extLst>
                </p:cNvPr>
                <p:cNvSpPr/>
                <p:nvPr/>
              </p:nvSpPr>
              <p:spPr>
                <a:xfrm>
                  <a:off x="5238638" y="4199947"/>
                  <a:ext cx="1218403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밀집도 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확인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BE3CE3A7-482A-429E-BCD5-A0235C17DA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6760" b="91375" l="9971" r="90909">
                              <a14:foregroundMark x1="17302" y1="10023" x2="31378" y2="6294"/>
                              <a14:foregroundMark x1="31378" y1="6294" x2="77713" y2="7226"/>
                              <a14:foregroundMark x1="77713" y1="7226" x2="81525" y2="10490"/>
                              <a14:foregroundMark x1="28152" y1="10023" x2="67155" y2="12121"/>
                              <a14:foregroundMark x1="67155" y1="12121" x2="60704" y2="17949"/>
                              <a14:foregroundMark x1="46921" y1="10490" x2="63636" y2="8625"/>
                              <a14:foregroundMark x1="63636" y1="8625" x2="71554" y2="12587"/>
                              <a14:foregroundMark x1="72727" y1="9557" x2="72434" y2="21678"/>
                              <a14:foregroundMark x1="72434" y1="21678" x2="56891" y2="23077"/>
                              <a14:foregroundMark x1="56891" y1="23077" x2="69208" y2="16783"/>
                              <a14:foregroundMark x1="69208" y1="16783" x2="59824" y2="27273"/>
                              <a14:foregroundMark x1="59824" y1="27273" x2="44282" y2="30070"/>
                              <a14:foregroundMark x1="44282" y1="30070" x2="33431" y2="21911"/>
                              <a14:foregroundMark x1="33431" y1="21911" x2="48680" y2="20746"/>
                              <a14:foregroundMark x1="48680" y1="20746" x2="47214" y2="32634"/>
                              <a14:foregroundMark x1="23167" y1="21212" x2="25220" y2="36830"/>
                              <a14:foregroundMark x1="25220" y1="36830" x2="40469" y2="59441"/>
                              <a14:foregroundMark x1="40469" y1="59441" x2="43402" y2="72494"/>
                              <a14:foregroundMark x1="43402" y1="72494" x2="58651" y2="70163"/>
                              <a14:foregroundMark x1="58651" y1="70163" x2="59238" y2="50583"/>
                              <a14:foregroundMark x1="59238" y1="50583" x2="54545" y2="37063"/>
                              <a14:foregroundMark x1="54545" y1="37063" x2="46921" y2="28205"/>
                              <a14:foregroundMark x1="49853" y1="32401" x2="62757" y2="47552"/>
                              <a14:foregroundMark x1="62757" y1="47552" x2="64516" y2="64103"/>
                              <a14:foregroundMark x1="64516" y1="64103" x2="55132" y2="73660"/>
                              <a14:foregroundMark x1="55132" y1="73660" x2="39589" y2="71096"/>
                              <a14:foregroundMark x1="39589" y1="71096" x2="31672" y2="55245"/>
                              <a14:foregroundMark x1="31672" y1="55245" x2="43402" y2="38462"/>
                              <a14:foregroundMark x1="43402" y1="38462" x2="56891" y2="33100"/>
                              <a14:foregroundMark x1="56891" y1="33100" x2="72141" y2="34266"/>
                              <a14:foregroundMark x1="72141" y1="34266" x2="70674" y2="52914"/>
                              <a14:foregroundMark x1="70674" y1="52914" x2="43402" y2="72494"/>
                              <a14:foregroundMark x1="68622" y1="68765" x2="50440" y2="77389"/>
                              <a14:foregroundMark x1="50440" y1="77389" x2="37537" y2="70862"/>
                              <a14:foregroundMark x1="37537" y1="70862" x2="34018" y2="57110"/>
                              <a14:foregroundMark x1="34018" y1="57110" x2="44282" y2="45455"/>
                              <a14:foregroundMark x1="44282" y1="45455" x2="60704" y2="57110"/>
                              <a14:foregroundMark x1="60704" y1="57110" x2="62170" y2="69231"/>
                              <a14:foregroundMark x1="62170" y1="69231" x2="58651" y2="78322"/>
                              <a14:foregroundMark x1="56891" y1="88112" x2="40469" y2="87413"/>
                              <a14:foregroundMark x1="40469" y1="87413" x2="28739" y2="79487"/>
                              <a14:foregroundMark x1="28739" y1="79487" x2="19648" y2="68531"/>
                              <a14:foregroundMark x1="19648" y1="68531" x2="21701" y2="56876"/>
                              <a14:foregroundMark x1="21701" y1="56876" x2="33724" y2="66900"/>
                              <a14:foregroundMark x1="33724" y1="66900" x2="34311" y2="78788"/>
                              <a14:foregroundMark x1="34311" y1="78788" x2="35484" y2="80420"/>
                              <a14:foregroundMark x1="16422" y1="86713" x2="16422" y2="86713"/>
                              <a14:foregroundMark x1="48974" y1="91608" x2="48974" y2="91608"/>
                              <a14:foregroundMark x1="90909" y1="27040" x2="90909" y2="27040"/>
                              <a14:foregroundMark x1="20528" y1="59207" x2="19941" y2="34732"/>
                              <a14:foregroundMark x1="12903" y1="29138" x2="30792" y2="29837"/>
                              <a14:foregroundMark x1="30792" y1="29837" x2="36657" y2="29138"/>
                              <a14:foregroundMark x1="58651" y1="27273" x2="73900" y2="29837"/>
                              <a14:foregroundMark x1="73900" y1="29837" x2="82698" y2="27273"/>
                              <a14:foregroundMark x1="77126" y1="35431" x2="79765" y2="47319"/>
                              <a14:foregroundMark x1="79765" y1="47319" x2="75367" y2="71562"/>
                              <a14:foregroundMark x1="75367" y1="71562" x2="78592" y2="83217"/>
                              <a14:foregroundMark x1="78592" y1="83217" x2="68622" y2="81352"/>
                              <a14:foregroundMark x1="27566" y1="83916" x2="22287" y2="79021"/>
                              <a14:foregroundMark x1="19062" y1="72494" x2="21994" y2="79953"/>
                              <a14:foregroundMark x1="16716" y1="76224" x2="19941" y2="8321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08810" y="3581848"/>
                  <a:ext cx="478059" cy="6014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E17C6B9-8D54-48CE-95D4-B80C9301B12F}"/>
                </a:ext>
              </a:extLst>
            </p:cNvPr>
            <p:cNvGrpSpPr/>
            <p:nvPr/>
          </p:nvGrpSpPr>
          <p:grpSpPr>
            <a:xfrm>
              <a:off x="8313861" y="3215206"/>
              <a:ext cx="1440000" cy="1440000"/>
              <a:chOff x="8329721" y="3398971"/>
              <a:chExt cx="1440000" cy="14400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922FCDB-E143-4C22-9808-D7B83168CE6F}"/>
                  </a:ext>
                </a:extLst>
              </p:cNvPr>
              <p:cNvSpPr/>
              <p:nvPr/>
            </p:nvSpPr>
            <p:spPr>
              <a:xfrm>
                <a:off x="8329721" y="3398971"/>
                <a:ext cx="1440000" cy="1440000"/>
              </a:xfrm>
              <a:prstGeom prst="ellipse">
                <a:avLst/>
              </a:prstGeom>
              <a:solidFill>
                <a:srgbClr val="FFD14F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20" b="1" dirty="0">
                  <a:solidFill>
                    <a:srgbClr val="1E453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991006CB-263F-4CF4-8516-713E566D917B}"/>
                  </a:ext>
                </a:extLst>
              </p:cNvPr>
              <p:cNvGrpSpPr/>
              <p:nvPr/>
            </p:nvGrpSpPr>
            <p:grpSpPr>
              <a:xfrm>
                <a:off x="8525472" y="3639539"/>
                <a:ext cx="1048498" cy="958865"/>
                <a:chOff x="8414933" y="3592085"/>
                <a:chExt cx="1048498" cy="958865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FB9E4E62-7460-4463-9A0B-80685DA9D13B}"/>
                    </a:ext>
                  </a:extLst>
                </p:cNvPr>
                <p:cNvSpPr/>
                <p:nvPr/>
              </p:nvSpPr>
              <p:spPr>
                <a:xfrm>
                  <a:off x="8414933" y="4212396"/>
                  <a:ext cx="1048498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지역 화폐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D4717986-FA0D-4079-9D64-7114030C9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8043" b="91689" l="9626" r="91176">
                              <a14:foregroundMark x1="9626" y1="8043" x2="9626" y2="8043"/>
                              <a14:foregroundMark x1="31818" y1="84450" x2="31818" y2="84450"/>
                              <a14:foregroundMark x1="25936" y1="91957" x2="25936" y2="91957"/>
                              <a14:foregroundMark x1="70321" y1="88204" x2="70321" y2="88204"/>
                              <a14:foregroundMark x1="54813" y1="56568" x2="54813" y2="56568"/>
                              <a14:foregroundMark x1="79679" y1="15818" x2="79679" y2="15818"/>
                              <a14:foregroundMark x1="29144" y1="11528" x2="29144" y2="11528"/>
                              <a14:foregroundMark x1="14171" y1="12869" x2="46524" y2="12332"/>
                              <a14:foregroundMark x1="46524" y1="12332" x2="47059" y2="12332"/>
                              <a14:foregroundMark x1="24866" y1="19571" x2="26203" y2="39678"/>
                              <a14:foregroundMark x1="35027" y1="23324" x2="35294" y2="68901"/>
                              <a14:foregroundMark x1="35294" y1="68901" x2="21390" y2="69973"/>
                              <a14:foregroundMark x1="21390" y1="69973" x2="23262" y2="38874"/>
                              <a14:foregroundMark x1="23262" y1="38874" x2="28877" y2="26542"/>
                              <a14:foregroundMark x1="28877" y1="26542" x2="38235" y2="28150"/>
                              <a14:foregroundMark x1="40909" y1="33512" x2="42781" y2="68097"/>
                              <a14:foregroundMark x1="42781" y1="68097" x2="38770" y2="82574"/>
                              <a14:foregroundMark x1="38770" y1="82574" x2="25134" y2="79357"/>
                              <a14:foregroundMark x1="25134" y1="79357" x2="29144" y2="65416"/>
                              <a14:foregroundMark x1="29144" y1="65416" x2="43048" y2="57373"/>
                              <a14:foregroundMark x1="41176" y1="75871" x2="31818" y2="86595"/>
                              <a14:foregroundMark x1="31818" y1="86595" x2="17647" y2="84987"/>
                              <a14:foregroundMark x1="17647" y1="84987" x2="29679" y2="78016"/>
                              <a14:foregroundMark x1="29679" y1="78016" x2="33422" y2="80429"/>
                              <a14:foregroundMark x1="43316" y1="45576" x2="58289" y2="43968"/>
                              <a14:foregroundMark x1="58289" y1="43968" x2="58021" y2="46381"/>
                              <a14:foregroundMark x1="50802" y1="58713" x2="65241" y2="60322"/>
                              <a14:foregroundMark x1="65241" y1="60322" x2="59893" y2="63271"/>
                              <a14:foregroundMark x1="83957" y1="39410" x2="74599" y2="49062"/>
                              <a14:foregroundMark x1="74599" y1="49062" x2="79412" y2="35121"/>
                              <a14:foregroundMark x1="79412" y1="35121" x2="85829" y2="46917"/>
                              <a14:foregroundMark x1="85829" y1="46917" x2="85829" y2="47185"/>
                              <a14:foregroundMark x1="91176" y1="32976" x2="91176" y2="32976"/>
                              <a14:foregroundMark x1="20053" y1="30831" x2="21123" y2="45308"/>
                              <a14:foregroundMark x1="21123" y1="45308" x2="31016" y2="32976"/>
                              <a14:foregroundMark x1="31016" y1="32976" x2="26203" y2="42627"/>
                              <a14:foregroundMark x1="44118" y1="22520" x2="51872" y2="51475"/>
                              <a14:foregroundMark x1="51872" y1="51475" x2="50535" y2="64879"/>
                              <a14:foregroundMark x1="50535" y1="64879" x2="45455" y2="77748"/>
                              <a14:foregroundMark x1="45455" y1="77748" x2="35027" y2="87131"/>
                              <a14:foregroundMark x1="35027" y1="87131" x2="24064" y2="76944"/>
                              <a14:foregroundMark x1="24064" y1="76944" x2="17380" y2="63271"/>
                              <a14:foregroundMark x1="17380" y1="63271" x2="14706" y2="48257"/>
                              <a14:foregroundMark x1="14706" y1="48257" x2="18449" y2="34853"/>
                              <a14:foregroundMark x1="18449" y1="34853" x2="28610" y2="23861"/>
                              <a14:foregroundMark x1="28610" y1="23861" x2="43048" y2="21716"/>
                              <a14:foregroundMark x1="43048" y1="21716" x2="45187" y2="21984"/>
                              <a14:foregroundMark x1="20321" y1="19303" x2="15508" y2="33780"/>
                              <a14:foregroundMark x1="15508" y1="33780" x2="13904" y2="19839"/>
                              <a14:foregroundMark x1="13904" y1="19839" x2="24064" y2="26810"/>
                              <a14:foregroundMark x1="39305" y1="78016" x2="35294" y2="91153"/>
                              <a14:foregroundMark x1="35294" y1="91153" x2="21390" y2="87131"/>
                              <a14:foregroundMark x1="21390" y1="87131" x2="17380" y2="73458"/>
                              <a14:foregroundMark x1="17380" y1="73458" x2="32620" y2="76139"/>
                              <a14:foregroundMark x1="32620" y1="76139" x2="38235" y2="83646"/>
                              <a14:foregroundMark x1="48396" y1="72386" x2="45989" y2="86059"/>
                              <a14:foregroundMark x1="45989" y1="86059" x2="41711" y2="72386"/>
                              <a14:foregroundMark x1="41711" y1="72386" x2="51604" y2="73458"/>
                              <a14:foregroundMark x1="63636" y1="42359" x2="62299" y2="57641"/>
                              <a14:foregroundMark x1="62299" y1="57641" x2="57754" y2="45040"/>
                              <a14:foregroundMark x1="57754" y1="45040" x2="64171" y2="54960"/>
                              <a14:foregroundMark x1="62834" y1="33780" x2="64973" y2="38874"/>
                              <a14:foregroundMark x1="47059" y1="32440" x2="60428" y2="35925"/>
                              <a14:foregroundMark x1="60428" y1="35925" x2="65508" y2="34584"/>
                              <a14:foregroundMark x1="51872" y1="36997" x2="62567" y2="38338"/>
                              <a14:foregroundMark x1="55615" y1="64879" x2="62032" y2="64343"/>
                              <a14:foregroundMark x1="73797" y1="53887" x2="87433" y2="53083"/>
                              <a14:foregroundMark x1="87433" y1="53083" x2="87166" y2="45576"/>
                              <a14:foregroundMark x1="86631" y1="42627" x2="76203" y2="34316"/>
                              <a14:foregroundMark x1="76203" y1="34316" x2="69251" y2="34048"/>
                              <a14:foregroundMark x1="54545" y1="33244" x2="82888" y2="31903"/>
                              <a14:foregroundMark x1="82888" y1="31903" x2="87701" y2="42627"/>
                              <a14:foregroundMark x1="75134" y1="12869" x2="86631" y2="12869"/>
                              <a14:foregroundMark x1="65241" y1="82306" x2="78610" y2="86059"/>
                              <a14:foregroundMark x1="78610" y1="86059" x2="79412" y2="8605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4802" y="3592085"/>
                  <a:ext cx="628761" cy="6270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61682BA-52CD-40D5-B8E4-75E9A04BABF6}"/>
                </a:ext>
              </a:extLst>
            </p:cNvPr>
            <p:cNvGrpSpPr/>
            <p:nvPr/>
          </p:nvGrpSpPr>
          <p:grpSpPr>
            <a:xfrm>
              <a:off x="6621537" y="3215206"/>
              <a:ext cx="1583318" cy="1440000"/>
              <a:chOff x="6621537" y="3392696"/>
              <a:chExt cx="1583318" cy="144000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D589AF6-9586-4097-BE99-E01405BB7FC6}"/>
                  </a:ext>
                </a:extLst>
              </p:cNvPr>
              <p:cNvSpPr/>
              <p:nvPr/>
            </p:nvSpPr>
            <p:spPr>
              <a:xfrm>
                <a:off x="6693196" y="3392696"/>
                <a:ext cx="1440000" cy="1440000"/>
              </a:xfrm>
              <a:prstGeom prst="ellipse">
                <a:avLst/>
              </a:prstGeom>
              <a:solidFill>
                <a:srgbClr val="FFD14F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20" b="1" dirty="0">
                  <a:solidFill>
                    <a:srgbClr val="1E453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97FA1AF-E065-4CEB-84EF-F9EB2B825E51}"/>
                  </a:ext>
                </a:extLst>
              </p:cNvPr>
              <p:cNvGrpSpPr/>
              <p:nvPr/>
            </p:nvGrpSpPr>
            <p:grpSpPr>
              <a:xfrm>
                <a:off x="6621537" y="3478129"/>
                <a:ext cx="1583318" cy="1219439"/>
                <a:chOff x="6621537" y="3570252"/>
                <a:chExt cx="1583318" cy="1219439"/>
              </a:xfrm>
            </p:grpSpPr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AD9426B4-2089-4DBB-8FB2-34E745F27F16}"/>
                    </a:ext>
                  </a:extLst>
                </p:cNvPr>
                <p:cNvSpPr/>
                <p:nvPr/>
              </p:nvSpPr>
              <p:spPr>
                <a:xfrm>
                  <a:off x="6621537" y="4204916"/>
                  <a:ext cx="158331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주차장 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ko-KR" altLang="en-US" sz="16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잔여 자리</a:t>
                  </a:r>
                  <a:endParaRPr lang="en-US" altLang="ko-KR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9D6ADB0D-F22C-4E65-9647-C522AFFE1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091" b="89443" l="8397" r="91221">
                              <a14:foregroundMark x1="8397" y1="36070" x2="8397" y2="43402"/>
                              <a14:foregroundMark x1="35878" y1="9971" x2="55725" y2="9091"/>
                              <a14:foregroundMark x1="55725" y1="9091" x2="59542" y2="10264"/>
                              <a14:foregroundMark x1="27481" y1="27859" x2="45802" y2="17595"/>
                              <a14:foregroundMark x1="45802" y1="17595" x2="63740" y2="28152"/>
                              <a14:foregroundMark x1="63740" y1="28152" x2="65267" y2="46041"/>
                              <a14:foregroundMark x1="65267" y1="46041" x2="53435" y2="59824"/>
                              <a14:foregroundMark x1="53435" y1="59824" x2="37405" y2="49267"/>
                              <a14:foregroundMark x1="37405" y1="49267" x2="43511" y2="15249"/>
                              <a14:foregroundMark x1="43511" y1="15249" x2="43893" y2="13783"/>
                              <a14:foregroundMark x1="49618" y1="77126" x2="48473" y2="38710"/>
                              <a14:foregroundMark x1="48473" y1="38710" x2="57252" y2="20821"/>
                              <a14:foregroundMark x1="37405" y1="61584" x2="52672" y2="72434"/>
                              <a14:foregroundMark x1="52672" y1="72434" x2="69084" y2="62170"/>
                              <a14:foregroundMark x1="69084" y1="62170" x2="77863" y2="46921"/>
                              <a14:foregroundMark x1="77863" y1="46921" x2="77481" y2="31378"/>
                              <a14:foregroundMark x1="77481" y1="31378" x2="67176" y2="19062"/>
                              <a14:foregroundMark x1="67176" y1="19062" x2="46565" y2="15543"/>
                              <a14:foregroundMark x1="46565" y1="15543" x2="29389" y2="24047"/>
                              <a14:foregroundMark x1="29389" y1="24047" x2="24046" y2="39589"/>
                              <a14:foregroundMark x1="24046" y1="39589" x2="38931" y2="65396"/>
                              <a14:foregroundMark x1="31298" y1="62170" x2="17176" y2="33431"/>
                              <a14:foregroundMark x1="17176" y1="33431" x2="31298" y2="21114"/>
                              <a14:foregroundMark x1="31298" y1="21114" x2="46183" y2="16422"/>
                              <a14:foregroundMark x1="50763" y1="87390" x2="49618" y2="89736"/>
                              <a14:foregroundMark x1="89313" y1="33138" x2="91221" y2="395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8733" y="3570252"/>
                  <a:ext cx="468926" cy="61032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DCDDE39-7840-4C7D-AD4B-B16ED245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7634" b="90331" l="8915" r="94574">
                          <a14:foregroundMark x1="48062" y1="7888" x2="48062" y2="7888"/>
                          <a14:foregroundMark x1="8915" y1="30025" x2="8915" y2="30025"/>
                          <a14:foregroundMark x1="92248" y1="27990" x2="92248" y2="27990"/>
                          <a14:foregroundMark x1="52907" y1="90331" x2="52907" y2="90331"/>
                          <a14:foregroundMark x1="52132" y1="71501" x2="52132" y2="71501"/>
                          <a14:foregroundMark x1="52713" y1="55980" x2="52713" y2="55980"/>
                          <a14:foregroundMark x1="51938" y1="43766" x2="51938" y2="43766"/>
                          <a14:foregroundMark x1="43992" y1="15776" x2="43992" y2="15776"/>
                          <a14:foregroundMark x1="23643" y1="26972" x2="35271" y2="26463"/>
                          <a14:foregroundMark x1="35271" y1="26463" x2="52326" y2="11705"/>
                          <a14:foregroundMark x1="52326" y1="11705" x2="59109" y2="22392"/>
                          <a14:foregroundMark x1="59109" y1="22392" x2="72674" y2="27990"/>
                          <a14:foregroundMark x1="37403" y1="34351" x2="49806" y2="41985"/>
                          <a14:foregroundMark x1="49806" y1="41985" x2="54845" y2="56489"/>
                          <a14:foregroundMark x1="54845" y1="56489" x2="50581" y2="69466"/>
                          <a14:foregroundMark x1="50581" y1="69466" x2="46318" y2="57506"/>
                          <a14:foregroundMark x1="46318" y1="57506" x2="50388" y2="44529"/>
                          <a14:foregroundMark x1="50388" y1="44529" x2="52713" y2="40967"/>
                          <a14:foregroundMark x1="55620" y1="29771" x2="64341" y2="38168"/>
                          <a14:foregroundMark x1="64341" y1="38168" x2="68217" y2="53435"/>
                          <a14:foregroundMark x1="68217" y1="53435" x2="64729" y2="67939"/>
                          <a14:foregroundMark x1="64729" y1="67939" x2="56008" y2="74300"/>
                          <a14:foregroundMark x1="56008" y1="74300" x2="46124" y2="73028"/>
                          <a14:foregroundMark x1="46124" y1="73028" x2="37984" y2="60305"/>
                          <a14:foregroundMark x1="37984" y1="60305" x2="35853" y2="45802"/>
                          <a14:foregroundMark x1="35853" y1="45802" x2="43023" y2="36896"/>
                          <a14:foregroundMark x1="43023" y1="36896" x2="52713" y2="31552"/>
                          <a14:foregroundMark x1="52713" y1="31552" x2="57364" y2="30789"/>
                          <a14:foregroundMark x1="66085" y1="35878" x2="74031" y2="44529"/>
                          <a14:foregroundMark x1="74031" y1="44529" x2="72868" y2="60051"/>
                          <a14:foregroundMark x1="72868" y1="60051" x2="67054" y2="70229"/>
                          <a14:foregroundMark x1="67054" y1="70229" x2="58915" y2="77863"/>
                          <a14:foregroundMark x1="58915" y1="77863" x2="57946" y2="65140"/>
                          <a14:foregroundMark x1="57946" y1="65140" x2="67829" y2="41730"/>
                          <a14:foregroundMark x1="67829" y1="41730" x2="70349" y2="38931"/>
                          <a14:foregroundMark x1="66279" y1="68448" x2="61628" y2="81425"/>
                          <a14:foregroundMark x1="61628" y1="81425" x2="51357" y2="82952"/>
                          <a14:foregroundMark x1="51357" y1="82952" x2="41667" y2="77863"/>
                          <a14:foregroundMark x1="41667" y1="77863" x2="51163" y2="67176"/>
                          <a14:foregroundMark x1="51163" y1="67176" x2="66085" y2="74046"/>
                          <a14:foregroundMark x1="94574" y1="39949" x2="94574" y2="39949"/>
                          <a14:foregroundMark x1="35271" y1="32824" x2="31008" y2="48346"/>
                          <a14:foregroundMark x1="31008" y1="48346" x2="32364" y2="60814"/>
                          <a14:foregroundMark x1="32364" y1="60814" x2="37597" y2="71756"/>
                          <a14:foregroundMark x1="37597" y1="71756" x2="45349" y2="62087"/>
                          <a14:foregroundMark x1="45349" y1="62087" x2="42442" y2="46819"/>
                          <a14:foregroundMark x1="42442" y1="46819" x2="35465" y2="31043"/>
                          <a14:foregroundMark x1="31589" y1="44529" x2="27326" y2="56234"/>
                          <a14:foregroundMark x1="27326" y1="56234" x2="31977" y2="69466"/>
                          <a14:foregroundMark x1="31977" y1="69466" x2="34884" y2="54453"/>
                          <a14:foregroundMark x1="34884" y1="54453" x2="32171" y2="36387"/>
                          <a14:foregroundMark x1="29070" y1="38422" x2="24031" y2="50891"/>
                          <a14:foregroundMark x1="24031" y1="50891" x2="29457" y2="40204"/>
                          <a14:foregroundMark x1="29457" y1="40204" x2="29070" y2="39440"/>
                          <a14:foregroundMark x1="39535" y1="77863" x2="38953" y2="7913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3160" y="3354175"/>
              <a:ext cx="767797" cy="584775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61D796A-290F-411D-9F3F-F8D5EF808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9904" b="89776" l="9329" r="89796">
                          <a14:foregroundMark x1="75219" y1="34824" x2="75219" y2="34824"/>
                          <a14:foregroundMark x1="84257" y1="35463" x2="84257" y2="35463"/>
                          <a14:foregroundMark x1="79009" y1="20128" x2="79009" y2="20128"/>
                          <a14:foregroundMark x1="65889" y1="12141" x2="65889" y2="12141"/>
                          <a14:foregroundMark x1="52770" y1="10543" x2="52770" y2="10543"/>
                          <a14:foregroundMark x1="38776" y1="22684" x2="38776" y2="22684"/>
                          <a14:foregroundMark x1="85423" y1="50479" x2="85423" y2="50479"/>
                          <a14:foregroundMark x1="9329" y1="62300" x2="9329" y2="62300"/>
                          <a14:foregroundMark x1="34694" y1="67732" x2="38192" y2="48882"/>
                          <a14:foregroundMark x1="38192" y1="48882" x2="54227" y2="59744"/>
                          <a14:foregroundMark x1="54227" y1="59744" x2="39359" y2="70288"/>
                          <a14:foregroundMark x1="39359" y1="70288" x2="56560" y2="56230"/>
                          <a14:foregroundMark x1="56560" y1="56230" x2="53644" y2="61661"/>
                          <a14:foregroundMark x1="21283" y1="70288" x2="62099" y2="71246"/>
                          <a14:foregroundMark x1="62099" y1="71246" x2="64723" y2="48562"/>
                          <a14:foregroundMark x1="64723" y1="48562" x2="60933" y2="29393"/>
                          <a14:foregroundMark x1="60933" y1="29393" x2="33528" y2="58147"/>
                          <a14:foregroundMark x1="33528" y1="58147" x2="51603" y2="58786"/>
                          <a14:foregroundMark x1="51603" y1="58786" x2="69096" y2="65495"/>
                          <a14:foregroundMark x1="69096" y1="65495" x2="69679" y2="65495"/>
                          <a14:foregroundMark x1="12245" y1="71246" x2="35277" y2="75080"/>
                          <a14:foregroundMark x1="35277" y1="75080" x2="37609" y2="56869"/>
                          <a14:foregroundMark x1="37609" y1="56869" x2="22449" y2="65815"/>
                          <a14:foregroundMark x1="22449" y1="65815" x2="31778" y2="73163"/>
                          <a14:foregroundMark x1="15160" y1="79553" x2="18367" y2="59425"/>
                          <a14:foregroundMark x1="18367" y1="59425" x2="32070" y2="47923"/>
                          <a14:foregroundMark x1="32070" y1="47923" x2="47522" y2="45048"/>
                          <a14:foregroundMark x1="30029" y1="75719" x2="49563" y2="76038"/>
                          <a14:foregroundMark x1="49563" y1="76038" x2="65889" y2="71246"/>
                          <a14:foregroundMark x1="65889" y1="71246" x2="66764" y2="51438"/>
                          <a14:foregroundMark x1="66764" y1="51438" x2="66181" y2="50799"/>
                          <a14:foregroundMark x1="66472" y1="47284" x2="62682" y2="29393"/>
                          <a14:foregroundMark x1="62682" y1="29393" x2="48397" y2="373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28520" y="3325231"/>
              <a:ext cx="769612" cy="702299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6A4CE15-4D71-4255-BB53-CC5B047A449A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82" name="평행 사변형 81">
            <a:extLst>
              <a:ext uri="{FF2B5EF4-FFF2-40B4-BE49-F238E27FC236}">
                <a16:creationId xmlns:a16="http://schemas.microsoft.com/office/drawing/2014/main" id="{1682F526-9B79-4D4F-B15F-2193D12D4C9C}"/>
              </a:ext>
            </a:extLst>
          </p:cNvPr>
          <p:cNvSpPr/>
          <p:nvPr/>
        </p:nvSpPr>
        <p:spPr>
          <a:xfrm>
            <a:off x="429723" y="814456"/>
            <a:ext cx="875141" cy="211473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83AF42-CA7D-47A6-9387-53D94C655654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D9291A0-3E07-42B1-A512-AA1B72AF6AEE}"/>
              </a:ext>
            </a:extLst>
          </p:cNvPr>
          <p:cNvGrpSpPr/>
          <p:nvPr/>
        </p:nvGrpSpPr>
        <p:grpSpPr>
          <a:xfrm>
            <a:off x="487515" y="129596"/>
            <a:ext cx="2658242" cy="971804"/>
            <a:chOff x="753167" y="53548"/>
            <a:chExt cx="1872833" cy="653150"/>
          </a:xfrm>
          <a:noFill/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1C75AC2-C812-4186-A280-844A6529A218}"/>
                </a:ext>
              </a:extLst>
            </p:cNvPr>
            <p:cNvSpPr txBox="1"/>
            <p:nvPr/>
          </p:nvSpPr>
          <p:spPr>
            <a:xfrm>
              <a:off x="1371036" y="116808"/>
              <a:ext cx="1254964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 효과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52BBC9F-2966-473C-8ECA-DCF91B786B5C}"/>
                </a:ext>
              </a:extLst>
            </p:cNvPr>
            <p:cNvSpPr txBox="1"/>
            <p:nvPr/>
          </p:nvSpPr>
          <p:spPr>
            <a:xfrm>
              <a:off x="753167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</p:txBody>
        </p:sp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BBF9968E-4024-4E71-A4A3-21BF307FD4C6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F186B-ED3A-475A-94FD-074B5307CB61}"/>
              </a:ext>
            </a:extLst>
          </p:cNvPr>
          <p:cNvSpPr txBox="1"/>
          <p:nvPr/>
        </p:nvSpPr>
        <p:spPr>
          <a:xfrm>
            <a:off x="3256729" y="393041"/>
            <a:ext cx="2682145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춘천시 </a:t>
            </a:r>
            <a:r>
              <a:rPr lang="en-US" altLang="ko-KR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춘천시민 </a:t>
            </a:r>
            <a:r>
              <a:rPr lang="en-US" altLang="ko-KR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카페사업자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95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CDB795-8F51-4DC5-B504-B358FDBAB21C}"/>
              </a:ext>
            </a:extLst>
          </p:cNvPr>
          <p:cNvSpPr/>
          <p:nvPr/>
        </p:nvSpPr>
        <p:spPr>
          <a:xfrm>
            <a:off x="4747192" y="3847039"/>
            <a:ext cx="542654" cy="216000"/>
          </a:xfrm>
          <a:prstGeom prst="rect">
            <a:avLst/>
          </a:prstGeom>
          <a:solidFill>
            <a:srgbClr val="90D1E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91BBA7-EF26-455A-B963-80FCF580E407}"/>
              </a:ext>
            </a:extLst>
          </p:cNvPr>
          <p:cNvSpPr/>
          <p:nvPr/>
        </p:nvSpPr>
        <p:spPr>
          <a:xfrm>
            <a:off x="243285" y="1860890"/>
            <a:ext cx="1354556" cy="234000"/>
          </a:xfrm>
          <a:prstGeom prst="rect">
            <a:avLst/>
          </a:prstGeom>
          <a:solidFill>
            <a:srgbClr val="FFC00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9FB1B8-B566-4451-AE2F-F0F41B39448B}"/>
              </a:ext>
            </a:extLst>
          </p:cNvPr>
          <p:cNvGrpSpPr/>
          <p:nvPr/>
        </p:nvGrpSpPr>
        <p:grpSpPr>
          <a:xfrm>
            <a:off x="-320490" y="2863397"/>
            <a:ext cx="6067425" cy="393881"/>
            <a:chOff x="131275" y="2966377"/>
            <a:chExt cx="4151013" cy="41945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1CB5903-BB90-4B03-B3CF-6695CE6B3922}"/>
                </a:ext>
              </a:extLst>
            </p:cNvPr>
            <p:cNvSpPr/>
            <p:nvPr/>
          </p:nvSpPr>
          <p:spPr>
            <a:xfrm>
              <a:off x="350538" y="2969542"/>
              <a:ext cx="3931750" cy="368035"/>
            </a:xfrm>
            <a:prstGeom prst="rect">
              <a:avLst/>
            </a:prstGeom>
            <a:solidFill>
              <a:srgbClr val="90D1E0">
                <a:alpha val="6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20DAC487-461F-40AF-8A89-C318304ADFF4}"/>
                </a:ext>
              </a:extLst>
            </p:cNvPr>
            <p:cNvSpPr/>
            <p:nvPr/>
          </p:nvSpPr>
          <p:spPr>
            <a:xfrm>
              <a:off x="3786614" y="2966377"/>
              <a:ext cx="309989" cy="419450"/>
            </a:xfrm>
            <a:prstGeom prst="chevron">
              <a:avLst>
                <a:gd name="adj" fmla="val 5267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A5C65A-16C6-4903-B449-843558EF9324}"/>
                </a:ext>
              </a:extLst>
            </p:cNvPr>
            <p:cNvSpPr txBox="1"/>
            <p:nvPr/>
          </p:nvSpPr>
          <p:spPr>
            <a:xfrm>
              <a:off x="131275" y="3007663"/>
              <a:ext cx="1303699" cy="33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3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2021</a:t>
              </a:r>
              <a:r>
                <a:rPr lang="ko-KR" altLang="en-US" sz="1463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2C495E-C037-4B66-9D38-E27C12CC9C1A}"/>
              </a:ext>
            </a:extLst>
          </p:cNvPr>
          <p:cNvCxnSpPr>
            <a:cxnSpLocks/>
          </p:cNvCxnSpPr>
          <p:nvPr/>
        </p:nvCxnSpPr>
        <p:spPr>
          <a:xfrm>
            <a:off x="468762" y="3202774"/>
            <a:ext cx="103974" cy="173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92E061-22DA-4584-ADAF-A1ECB3C2433E}"/>
              </a:ext>
            </a:extLst>
          </p:cNvPr>
          <p:cNvSpPr txBox="1"/>
          <p:nvPr/>
        </p:nvSpPr>
        <p:spPr>
          <a:xfrm>
            <a:off x="244407" y="3326718"/>
            <a:ext cx="993052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1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1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7CFD241-65B9-4DAC-A394-69EF367D4146}"/>
              </a:ext>
            </a:extLst>
          </p:cNvPr>
          <p:cNvCxnSpPr>
            <a:cxnSpLocks/>
          </p:cNvCxnSpPr>
          <p:nvPr/>
        </p:nvCxnSpPr>
        <p:spPr>
          <a:xfrm>
            <a:off x="2659663" y="3190251"/>
            <a:ext cx="103974" cy="173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B37CF8-EF8F-4F1C-9FE7-FD95CAF97C77}"/>
              </a:ext>
            </a:extLst>
          </p:cNvPr>
          <p:cNvSpPr txBox="1"/>
          <p:nvPr/>
        </p:nvSpPr>
        <p:spPr>
          <a:xfrm>
            <a:off x="2435307" y="3314194"/>
            <a:ext cx="993052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1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21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2E0B7F8-44AB-4541-99A5-1D7BDD769099}"/>
              </a:ext>
            </a:extLst>
          </p:cNvPr>
          <p:cNvCxnSpPr/>
          <p:nvPr/>
        </p:nvCxnSpPr>
        <p:spPr>
          <a:xfrm>
            <a:off x="5761923" y="1866912"/>
            <a:ext cx="0" cy="4082547"/>
          </a:xfrm>
          <a:prstGeom prst="line">
            <a:avLst/>
          </a:prstGeom>
          <a:ln w="28575">
            <a:solidFill>
              <a:srgbClr val="E2D4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8285F90-775F-4890-8474-54A4F1261B3C}"/>
              </a:ext>
            </a:extLst>
          </p:cNvPr>
          <p:cNvCxnSpPr>
            <a:cxnSpLocks/>
          </p:cNvCxnSpPr>
          <p:nvPr/>
        </p:nvCxnSpPr>
        <p:spPr>
          <a:xfrm>
            <a:off x="1549739" y="3194355"/>
            <a:ext cx="103974" cy="173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BF327DE-9D94-4262-9FDD-4B1AEFD2B8C4}"/>
              </a:ext>
            </a:extLst>
          </p:cNvPr>
          <p:cNvSpPr txBox="1"/>
          <p:nvPr/>
        </p:nvSpPr>
        <p:spPr>
          <a:xfrm>
            <a:off x="1325383" y="3318300"/>
            <a:ext cx="993052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1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1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분기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C8797B9-F075-44D8-B02D-D1127A6FDE91}"/>
              </a:ext>
            </a:extLst>
          </p:cNvPr>
          <p:cNvCxnSpPr>
            <a:cxnSpLocks/>
          </p:cNvCxnSpPr>
          <p:nvPr/>
        </p:nvCxnSpPr>
        <p:spPr>
          <a:xfrm>
            <a:off x="3818770" y="3196885"/>
            <a:ext cx="103974" cy="173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D8F22BB-1CB0-41AF-AB6D-554D90EFB554}"/>
              </a:ext>
            </a:extLst>
          </p:cNvPr>
          <p:cNvSpPr txBox="1"/>
          <p:nvPr/>
        </p:nvSpPr>
        <p:spPr>
          <a:xfrm>
            <a:off x="3594415" y="3320829"/>
            <a:ext cx="993052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1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21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분기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4015FBA-062F-48E7-B856-09D3CE5B0008}"/>
              </a:ext>
            </a:extLst>
          </p:cNvPr>
          <p:cNvCxnSpPr>
            <a:cxnSpLocks/>
          </p:cNvCxnSpPr>
          <p:nvPr/>
        </p:nvCxnSpPr>
        <p:spPr>
          <a:xfrm>
            <a:off x="253224" y="3690013"/>
            <a:ext cx="5222303" cy="0"/>
          </a:xfrm>
          <a:prstGeom prst="straightConnector1">
            <a:avLst/>
          </a:prstGeom>
          <a:ln w="28575">
            <a:solidFill>
              <a:srgbClr val="90D1E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EA609E-FE03-496F-B752-B7310DC589F1}"/>
              </a:ext>
            </a:extLst>
          </p:cNvPr>
          <p:cNvSpPr/>
          <p:nvPr/>
        </p:nvSpPr>
        <p:spPr>
          <a:xfrm>
            <a:off x="595007" y="3871548"/>
            <a:ext cx="900000" cy="216000"/>
          </a:xfrm>
          <a:prstGeom prst="rect">
            <a:avLst/>
          </a:prstGeom>
          <a:solidFill>
            <a:srgbClr val="90D1E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6B3ABFE-0BA0-468C-BC5B-51AA8806F341}"/>
              </a:ext>
            </a:extLst>
          </p:cNvPr>
          <p:cNvSpPr/>
          <p:nvPr/>
        </p:nvSpPr>
        <p:spPr>
          <a:xfrm>
            <a:off x="185868" y="1825026"/>
            <a:ext cx="1797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공공데이터 활용 </a:t>
            </a:r>
            <a:endParaRPr lang="en-US" altLang="ko-KR" sz="16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9019D7-5B30-48D7-9E31-BA9508557F11}"/>
              </a:ext>
            </a:extLst>
          </p:cNvPr>
          <p:cNvSpPr/>
          <p:nvPr/>
        </p:nvSpPr>
        <p:spPr>
          <a:xfrm>
            <a:off x="-32558" y="2146584"/>
            <a:ext cx="42215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기존에 있는 스마트 가로등의 </a:t>
            </a:r>
            <a:r>
              <a:rPr lang="en-US" altLang="ko-KR" sz="15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‘GPS’ </a:t>
            </a:r>
            <a:r>
              <a:rPr lang="ko-KR" altLang="en-US" sz="15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위치 정보를 </a:t>
            </a:r>
            <a:endParaRPr lang="en-US" altLang="ko-KR" sz="15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기반으로 사업화 진행</a:t>
            </a:r>
            <a:endParaRPr lang="en-US" altLang="ko-KR" sz="15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8C6872-8272-4D6E-9E0F-775627D5E8A8}"/>
              </a:ext>
            </a:extLst>
          </p:cNvPr>
          <p:cNvSpPr/>
          <p:nvPr/>
        </p:nvSpPr>
        <p:spPr>
          <a:xfrm>
            <a:off x="329532" y="3835698"/>
            <a:ext cx="1390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① </a:t>
            </a:r>
            <a:r>
              <a:rPr lang="ko-KR" altLang="en-US" sz="1400" dirty="0" err="1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강한길</a:t>
            </a:r>
            <a:r>
              <a:rPr lang="ko-KR" altLang="en-US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조성</a:t>
            </a:r>
            <a:endParaRPr lang="en-US" altLang="ko-KR" sz="14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020F46-F015-417C-81BB-0C5639AB1931}"/>
              </a:ext>
            </a:extLst>
          </p:cNvPr>
          <p:cNvSpPr txBox="1"/>
          <p:nvPr/>
        </p:nvSpPr>
        <p:spPr>
          <a:xfrm>
            <a:off x="4098487" y="3816622"/>
            <a:ext cx="1429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③ 전용 앱 개발</a:t>
            </a:r>
            <a:endParaRPr lang="en-US" altLang="ko-KR" sz="14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B9A09A8-EF73-4FE5-BE6B-0625D0434255}"/>
              </a:ext>
            </a:extLst>
          </p:cNvPr>
          <p:cNvSpPr/>
          <p:nvPr/>
        </p:nvSpPr>
        <p:spPr>
          <a:xfrm>
            <a:off x="2547798" y="4270211"/>
            <a:ext cx="717494" cy="216000"/>
          </a:xfrm>
          <a:prstGeom prst="rect">
            <a:avLst/>
          </a:prstGeom>
          <a:solidFill>
            <a:srgbClr val="90D1E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0B9980-9671-40D1-B32B-E458717B275F}"/>
              </a:ext>
            </a:extLst>
          </p:cNvPr>
          <p:cNvSpPr/>
          <p:nvPr/>
        </p:nvSpPr>
        <p:spPr>
          <a:xfrm>
            <a:off x="2188079" y="3814936"/>
            <a:ext cx="14290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② </a:t>
            </a:r>
            <a:r>
              <a:rPr lang="ko-KR" altLang="en-US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기존에 있는 </a:t>
            </a:r>
            <a:endParaRPr lang="en-US" altLang="ko-KR" sz="14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 가로등에 </a:t>
            </a:r>
            <a:endParaRPr lang="en-US" altLang="ko-KR" sz="14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기능 추가</a:t>
            </a:r>
            <a:endParaRPr lang="en-US" altLang="ko-KR" sz="14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48D8464-05ED-49EA-8A16-D7F4F9228A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7" y="4854911"/>
            <a:ext cx="442542" cy="442542"/>
          </a:xfrm>
          <a:prstGeom prst="rect">
            <a:avLst/>
          </a:prstGeom>
        </p:spPr>
      </p:pic>
      <p:pic>
        <p:nvPicPr>
          <p:cNvPr id="51" name="그림 50" descr="그리기이(가) 표시된 사진&#10;&#10;자동 생성된 설명">
            <a:extLst>
              <a:ext uri="{FF2B5EF4-FFF2-40B4-BE49-F238E27FC236}">
                <a16:creationId xmlns:a16="http://schemas.microsoft.com/office/drawing/2014/main" id="{5B2C91DD-AE9D-4E6E-9AEF-931F42E3AC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20" y="4832681"/>
            <a:ext cx="442539" cy="44253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050B590-E8C5-4B3B-93DC-28775AD35D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38" y="4881661"/>
            <a:ext cx="415795" cy="4157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4D5DDAF-67A8-49BA-AF0C-93E5CEFD13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312" y="4901777"/>
            <a:ext cx="415795" cy="4157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F46A181-30CF-4D11-9F02-97084AA3E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1" b="99805" l="1563" r="97461">
                        <a14:foregroundMark x1="1563" y1="5273" x2="1563" y2="5273"/>
                        <a14:foregroundMark x1="1953" y1="6641" x2="4297" y2="24219"/>
                        <a14:foregroundMark x1="3906" y1="15039" x2="16797" y2="13477"/>
                        <a14:foregroundMark x1="16797" y1="13477" x2="40820" y2="13867"/>
                        <a14:foregroundMark x1="40820" y1="13867" x2="50586" y2="13477"/>
                        <a14:foregroundMark x1="50586" y1="13477" x2="60352" y2="13867"/>
                        <a14:foregroundMark x1="61328" y1="17773" x2="59961" y2="8398"/>
                        <a14:foregroundMark x1="59961" y1="8398" x2="51953" y2="3711"/>
                        <a14:foregroundMark x1="51953" y1="3711" x2="51953" y2="3711"/>
                        <a14:foregroundMark x1="61328" y1="17578" x2="61523" y2="7422"/>
                        <a14:foregroundMark x1="61523" y1="7422" x2="54883" y2="391"/>
                        <a14:foregroundMark x1="54883" y1="391" x2="4102" y2="2344"/>
                        <a14:foregroundMark x1="31641" y1="74609" x2="24609" y2="68359"/>
                        <a14:foregroundMark x1="24609" y1="68359" x2="28125" y2="58008"/>
                        <a14:foregroundMark x1="28125" y1="58008" x2="38672" y2="56445"/>
                        <a14:foregroundMark x1="38672" y1="56445" x2="62500" y2="26367"/>
                        <a14:foregroundMark x1="62500" y1="26367" x2="73242" y2="33789"/>
                        <a14:foregroundMark x1="73242" y1="33789" x2="77734" y2="44727"/>
                        <a14:foregroundMark x1="77734" y1="44727" x2="86133" y2="39453"/>
                        <a14:foregroundMark x1="86133" y1="39453" x2="81250" y2="29102"/>
                        <a14:foregroundMark x1="81250" y1="29102" x2="90234" y2="26953"/>
                        <a14:foregroundMark x1="90234" y1="26953" x2="93359" y2="37500"/>
                        <a14:foregroundMark x1="93359" y1="37500" x2="83203" y2="56055"/>
                        <a14:foregroundMark x1="83203" y1="56055" x2="74805" y2="62891"/>
                        <a14:foregroundMark x1="74805" y1="62891" x2="63281" y2="66406"/>
                        <a14:foregroundMark x1="63281" y1="66406" x2="51172" y2="64844"/>
                        <a14:foregroundMark x1="51172" y1="64844" x2="44141" y2="71875"/>
                        <a14:foregroundMark x1="44141" y1="71875" x2="53711" y2="72266"/>
                        <a14:foregroundMark x1="53711" y1="72266" x2="57227" y2="80859"/>
                        <a14:foregroundMark x1="57227" y1="80859" x2="35156" y2="77344"/>
                        <a14:foregroundMark x1="35156" y1="77344" x2="29102" y2="74414"/>
                        <a14:foregroundMark x1="73047" y1="63672" x2="82813" y2="64258"/>
                        <a14:foregroundMark x1="82813" y1="64258" x2="84766" y2="53906"/>
                        <a14:foregroundMark x1="84766" y1="53906" x2="84375" y2="59766"/>
                        <a14:foregroundMark x1="85156" y1="17773" x2="94336" y2="22656"/>
                        <a14:foregroundMark x1="94336" y1="22656" x2="97656" y2="41797"/>
                        <a14:foregroundMark x1="97656" y1="41797" x2="94727" y2="53125"/>
                        <a14:foregroundMark x1="15820" y1="96094" x2="25781" y2="99609"/>
                        <a14:foregroundMark x1="25781" y1="99609" x2="36719" y2="99805"/>
                        <a14:foregroundMark x1="36719" y1="99805" x2="57617" y2="98633"/>
                        <a14:foregroundMark x1="2344" y1="24609" x2="3516" y2="46680"/>
                        <a14:backgroundMark x1="14453" y1="24805" x2="35156" y2="25586"/>
                        <a14:backgroundMark x1="12109" y1="24805" x2="37891" y2="22461"/>
                        <a14:backgroundMark x1="37891" y1="22461" x2="39844" y2="22656"/>
                        <a14:backgroundMark x1="7617" y1="23242" x2="31250" y2="23828"/>
                        <a14:backgroundMark x1="40430" y1="25586" x2="18555" y2="23242"/>
                        <a14:backgroundMark x1="18555" y1="23242" x2="30664" y2="30859"/>
                        <a14:backgroundMark x1="30664" y1="30859" x2="34375" y2="22266"/>
                        <a14:backgroundMark x1="34375" y1="22266" x2="22266" y2="19531"/>
                        <a14:backgroundMark x1="22266" y1="19531" x2="14844" y2="25000"/>
                        <a14:backgroundMark x1="14844" y1="25000" x2="13086" y2="34961"/>
                        <a14:backgroundMark x1="13086" y1="34961" x2="17383" y2="43750"/>
                        <a14:backgroundMark x1="17383" y1="43750" x2="28125" y2="45313"/>
                        <a14:backgroundMark x1="28125" y1="45313" x2="26758" y2="35547"/>
                        <a14:backgroundMark x1="26758" y1="35547" x2="21484" y2="27734"/>
                        <a14:backgroundMark x1="21484" y1="27734" x2="20898" y2="37109"/>
                        <a14:backgroundMark x1="20898" y1="37109" x2="26953" y2="33984"/>
                        <a14:backgroundMark x1="26367" y1="43555" x2="31445" y2="34180"/>
                        <a14:backgroundMark x1="31445" y1="34180" x2="37500" y2="31641"/>
                        <a14:backgroundMark x1="29102" y1="46094" x2="35742" y2="37109"/>
                        <a14:backgroundMark x1="35742" y1="37109" x2="38086" y2="28906"/>
                        <a14:backgroundMark x1="31641" y1="44922" x2="38281" y2="35352"/>
                        <a14:backgroundMark x1="38281" y1="35352" x2="38672" y2="30469"/>
                        <a14:backgroundMark x1="32813" y1="44141" x2="40039" y2="35938"/>
                        <a14:backgroundMark x1="40039" y1="35938" x2="40039" y2="29492"/>
                        <a14:backgroundMark x1="31445" y1="45508" x2="37305" y2="40234"/>
                        <a14:backgroundMark x1="32617" y1="46289" x2="37305" y2="41211"/>
                        <a14:backgroundMark x1="10547" y1="44727" x2="10156" y2="34961"/>
                        <a14:backgroundMark x1="10156" y1="34961" x2="10352" y2="34961"/>
                        <a14:backgroundMark x1="9180" y1="23828" x2="15625" y2="19336"/>
                        <a14:backgroundMark x1="8203" y1="21875" x2="16797" y2="22656"/>
                        <a14:backgroundMark x1="34961" y1="22461" x2="42188" y2="25000"/>
                        <a14:backgroundMark x1="9375" y1="46680" x2="7227" y2="37500"/>
                        <a14:backgroundMark x1="7227" y1="37500" x2="10156" y2="28516"/>
                        <a14:backgroundMark x1="10156" y1="28516" x2="10742" y2="28125"/>
                        <a14:backgroundMark x1="9375" y1="45117" x2="683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18" y="4901777"/>
            <a:ext cx="415795" cy="415795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4DED993-2EB1-4ED7-B9BA-6BAC4A574515}"/>
              </a:ext>
            </a:extLst>
          </p:cNvPr>
          <p:cNvCxnSpPr/>
          <p:nvPr/>
        </p:nvCxnSpPr>
        <p:spPr>
          <a:xfrm>
            <a:off x="8718843" y="1859628"/>
            <a:ext cx="0" cy="4082547"/>
          </a:xfrm>
          <a:prstGeom prst="line">
            <a:avLst/>
          </a:prstGeom>
          <a:ln w="28575">
            <a:solidFill>
              <a:srgbClr val="E2D4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B36F0F-9E8B-4CD3-9745-5EF141C73265}"/>
              </a:ext>
            </a:extLst>
          </p:cNvPr>
          <p:cNvSpPr/>
          <p:nvPr/>
        </p:nvSpPr>
        <p:spPr>
          <a:xfrm>
            <a:off x="2033178" y="5362649"/>
            <a:ext cx="8113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유료주차장</a:t>
            </a:r>
            <a:endParaRPr lang="en-US" altLang="ko-KR" sz="11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85A1111-1CA8-4E9E-BC8A-CEA6110A423C}"/>
              </a:ext>
            </a:extLst>
          </p:cNvPr>
          <p:cNvSpPr/>
          <p:nvPr/>
        </p:nvSpPr>
        <p:spPr>
          <a:xfrm>
            <a:off x="3880363" y="5369568"/>
            <a:ext cx="7852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배너 홍보</a:t>
            </a:r>
            <a:endParaRPr lang="en-US" altLang="ko-KR" sz="11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DA7EC7-0105-4147-B24B-B0765048680C}"/>
              </a:ext>
            </a:extLst>
          </p:cNvPr>
          <p:cNvGrpSpPr/>
          <p:nvPr/>
        </p:nvGrpSpPr>
        <p:grpSpPr>
          <a:xfrm>
            <a:off x="8676879" y="2871474"/>
            <a:ext cx="1362361" cy="3450713"/>
            <a:chOff x="8676879" y="2871474"/>
            <a:chExt cx="1362361" cy="345071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C1023B-BF81-40C8-BC1C-42E7463B4FDA}"/>
                </a:ext>
              </a:extLst>
            </p:cNvPr>
            <p:cNvSpPr/>
            <p:nvPr/>
          </p:nvSpPr>
          <p:spPr>
            <a:xfrm>
              <a:off x="8998594" y="4837690"/>
              <a:ext cx="828000" cy="216000"/>
            </a:xfrm>
            <a:prstGeom prst="rect">
              <a:avLst/>
            </a:prstGeom>
            <a:solidFill>
              <a:srgbClr val="3CA0C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02F48E4-88AC-483D-8D22-B13C22DAA9EB}"/>
                </a:ext>
              </a:extLst>
            </p:cNvPr>
            <p:cNvGrpSpPr/>
            <p:nvPr/>
          </p:nvGrpSpPr>
          <p:grpSpPr>
            <a:xfrm>
              <a:off x="8676879" y="2871474"/>
              <a:ext cx="1229121" cy="347917"/>
              <a:chOff x="131274" y="2969542"/>
              <a:chExt cx="2028060" cy="43545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06DECF3-E012-4FF7-8D7C-F2F418E577F8}"/>
                  </a:ext>
                </a:extLst>
              </p:cNvPr>
              <p:cNvSpPr/>
              <p:nvPr/>
            </p:nvSpPr>
            <p:spPr>
              <a:xfrm>
                <a:off x="222338" y="2969542"/>
                <a:ext cx="1936996" cy="419455"/>
              </a:xfrm>
              <a:prstGeom prst="rect">
                <a:avLst/>
              </a:prstGeom>
              <a:solidFill>
                <a:srgbClr val="3CA0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8" name="화살표: 갈매기형 수장 57">
                <a:extLst>
                  <a:ext uri="{FF2B5EF4-FFF2-40B4-BE49-F238E27FC236}">
                    <a16:creationId xmlns:a16="http://schemas.microsoft.com/office/drawing/2014/main" id="{ADD7AF2E-627C-48FE-804F-028FD54D74ED}"/>
                  </a:ext>
                </a:extLst>
              </p:cNvPr>
              <p:cNvSpPr/>
              <p:nvPr/>
            </p:nvSpPr>
            <p:spPr>
              <a:xfrm>
                <a:off x="1296849" y="2969544"/>
                <a:ext cx="746913" cy="419450"/>
              </a:xfrm>
              <a:prstGeom prst="chevron">
                <a:avLst>
                  <a:gd name="adj" fmla="val 52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88BBC8F-1C66-42EE-93E5-3EA64F90C59F}"/>
                  </a:ext>
                </a:extLst>
              </p:cNvPr>
              <p:cNvSpPr txBox="1"/>
              <p:nvPr/>
            </p:nvSpPr>
            <p:spPr>
              <a:xfrm>
                <a:off x="131274" y="3007663"/>
                <a:ext cx="1114440" cy="397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63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</a:t>
                </a:r>
                <a:r>
                  <a:rPr lang="ko-KR" altLang="en-US" sz="1463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단계</a:t>
                </a:r>
              </a:p>
            </p:txBody>
          </p:sp>
        </p:grp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6F0FDE9-E113-4CA3-A663-A91AE5BEB631}"/>
                </a:ext>
              </a:extLst>
            </p:cNvPr>
            <p:cNvCxnSpPr>
              <a:cxnSpLocks/>
            </p:cNvCxnSpPr>
            <p:nvPr/>
          </p:nvCxnSpPr>
          <p:spPr>
            <a:xfrm>
              <a:off x="8778542" y="4658281"/>
              <a:ext cx="1081381" cy="0"/>
            </a:xfrm>
            <a:prstGeom prst="straightConnector1">
              <a:avLst/>
            </a:prstGeom>
            <a:ln w="28575">
              <a:solidFill>
                <a:srgbClr val="3CA0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028DEA6-5BCD-4B31-9794-83FE5375B315}"/>
                </a:ext>
              </a:extLst>
            </p:cNvPr>
            <p:cNvSpPr/>
            <p:nvPr/>
          </p:nvSpPr>
          <p:spPr>
            <a:xfrm>
              <a:off x="8693585" y="4801107"/>
              <a:ext cx="13456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Medium" panose="00000600000000000000" pitchFamily="2" charset="-127"/>
                </a:rPr>
                <a:t>① </a:t>
              </a:r>
              <a:r>
                <a:rPr lang="ko-KR" altLang="en-US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 전체</a:t>
              </a:r>
              <a:endParaRPr lang="en-US" altLang="ko-KR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746063AA-A9AC-4FCD-83F3-AFBB19833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702" y="5275216"/>
              <a:ext cx="446808" cy="446808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8C9E89-0A15-4C85-A3F4-18401AC2A1D9}"/>
                </a:ext>
              </a:extLst>
            </p:cNvPr>
            <p:cNvSpPr/>
            <p:nvPr/>
          </p:nvSpPr>
          <p:spPr>
            <a:xfrm>
              <a:off x="8961060" y="5722023"/>
              <a:ext cx="866092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 특화 산업 연계 </a:t>
              </a:r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의료 융합</a:t>
              </a:r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25ED6EC6-AE3F-48C7-B18A-D0C33AE08C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67" y="4893294"/>
            <a:ext cx="474299" cy="474299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F849094E-3AB0-40CC-B9AB-5DEE1C76BF72}"/>
              </a:ext>
            </a:extLst>
          </p:cNvPr>
          <p:cNvSpPr/>
          <p:nvPr/>
        </p:nvSpPr>
        <p:spPr>
          <a:xfrm>
            <a:off x="4747192" y="5386092"/>
            <a:ext cx="7640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 화폐</a:t>
            </a:r>
            <a:endParaRPr lang="en-US" altLang="ko-KR" sz="11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E01544-A9CA-4280-B234-B4CFCD2EBF60}"/>
              </a:ext>
            </a:extLst>
          </p:cNvPr>
          <p:cNvGrpSpPr/>
          <p:nvPr/>
        </p:nvGrpSpPr>
        <p:grpSpPr>
          <a:xfrm>
            <a:off x="5658295" y="2871077"/>
            <a:ext cx="3600388" cy="3407939"/>
            <a:chOff x="5658295" y="2871077"/>
            <a:chExt cx="3600388" cy="340793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0579FD-3965-41BE-9954-60BB087B332A}"/>
                </a:ext>
              </a:extLst>
            </p:cNvPr>
            <p:cNvSpPr/>
            <p:nvPr/>
          </p:nvSpPr>
          <p:spPr>
            <a:xfrm>
              <a:off x="6064891" y="4903231"/>
              <a:ext cx="1116000" cy="216000"/>
            </a:xfrm>
            <a:prstGeom prst="rect">
              <a:avLst/>
            </a:prstGeom>
            <a:solidFill>
              <a:srgbClr val="90D1E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A24B094-C4CF-42B9-867F-3AC21337AEC6}"/>
                </a:ext>
              </a:extLst>
            </p:cNvPr>
            <p:cNvGrpSpPr/>
            <p:nvPr/>
          </p:nvGrpSpPr>
          <p:grpSpPr>
            <a:xfrm>
              <a:off x="5658295" y="2871077"/>
              <a:ext cx="3047327" cy="348906"/>
              <a:chOff x="131275" y="2969542"/>
              <a:chExt cx="2217974" cy="42294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503B1F7-32C4-4D64-8CCC-3870023241B3}"/>
                  </a:ext>
                </a:extLst>
              </p:cNvPr>
              <p:cNvSpPr/>
              <p:nvPr/>
            </p:nvSpPr>
            <p:spPr>
              <a:xfrm>
                <a:off x="222338" y="2969542"/>
                <a:ext cx="2126911" cy="419455"/>
              </a:xfrm>
              <a:prstGeom prst="rect">
                <a:avLst/>
              </a:prstGeom>
              <a:solidFill>
                <a:srgbClr val="73B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화살표: 갈매기형 수장 31">
                <a:extLst>
                  <a:ext uri="{FF2B5EF4-FFF2-40B4-BE49-F238E27FC236}">
                    <a16:creationId xmlns:a16="http://schemas.microsoft.com/office/drawing/2014/main" id="{4E2E529C-4BB8-4304-AA59-4EC8F595AF2B}"/>
                  </a:ext>
                </a:extLst>
              </p:cNvPr>
              <p:cNvSpPr/>
              <p:nvPr/>
            </p:nvSpPr>
            <p:spPr>
              <a:xfrm>
                <a:off x="1875267" y="2969544"/>
                <a:ext cx="344549" cy="419450"/>
              </a:xfrm>
              <a:prstGeom prst="chevron">
                <a:avLst>
                  <a:gd name="adj" fmla="val 526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F69EC-64A8-4D83-A3FA-BAB46AE96AD5}"/>
                  </a:ext>
                </a:extLst>
              </p:cNvPr>
              <p:cNvSpPr txBox="1"/>
              <p:nvPr/>
            </p:nvSpPr>
            <p:spPr>
              <a:xfrm>
                <a:off x="131275" y="3007662"/>
                <a:ext cx="724193" cy="384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63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r>
                  <a:rPr lang="ko-KR" altLang="en-US" sz="1463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단계</a:t>
                </a: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80E343B-C3F1-4681-88FC-45CBC10C7CE0}"/>
                </a:ext>
              </a:extLst>
            </p:cNvPr>
            <p:cNvSpPr/>
            <p:nvPr/>
          </p:nvSpPr>
          <p:spPr>
            <a:xfrm>
              <a:off x="6052976" y="4351134"/>
              <a:ext cx="828000" cy="216000"/>
            </a:xfrm>
            <a:prstGeom prst="rect">
              <a:avLst/>
            </a:prstGeom>
            <a:solidFill>
              <a:srgbClr val="90D1E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D6C9947-B38A-4602-B7AE-732AAC85C985}"/>
                </a:ext>
              </a:extLst>
            </p:cNvPr>
            <p:cNvCxnSpPr>
              <a:cxnSpLocks/>
            </p:cNvCxnSpPr>
            <p:nvPr/>
          </p:nvCxnSpPr>
          <p:spPr>
            <a:xfrm>
              <a:off x="5839854" y="4178833"/>
              <a:ext cx="2821046" cy="0"/>
            </a:xfrm>
            <a:prstGeom prst="straightConnector1">
              <a:avLst/>
            </a:prstGeom>
            <a:ln w="28575">
              <a:solidFill>
                <a:srgbClr val="73B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52E1CB8-8FE3-4320-B69B-5EDC019400C2}"/>
                </a:ext>
              </a:extLst>
            </p:cNvPr>
            <p:cNvSpPr/>
            <p:nvPr/>
          </p:nvSpPr>
          <p:spPr>
            <a:xfrm>
              <a:off x="5779935" y="4313137"/>
              <a:ext cx="34787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Medium" panose="00000600000000000000" pitchFamily="2" charset="-127"/>
                </a:rPr>
                <a:t>①</a:t>
              </a:r>
              <a:r>
                <a:rPr lang="ko-KR" altLang="en-US" sz="1400" dirty="0" err="1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강한길</a:t>
              </a:r>
              <a:r>
                <a:rPr lang="ko-KR" altLang="en-US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확장</a:t>
              </a:r>
              <a:endParaRPr lang="en-US" altLang="ko-KR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0CDB7A-7429-4529-A449-0A5278F238F3}"/>
                </a:ext>
              </a:extLst>
            </p:cNvPr>
            <p:cNvSpPr txBox="1"/>
            <p:nvPr/>
          </p:nvSpPr>
          <p:spPr>
            <a:xfrm>
              <a:off x="5773465" y="4658284"/>
              <a:ext cx="2127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KoPubWorld돋움체 Medium" panose="00000600000000000000" pitchFamily="2" charset="-127"/>
                </a:rPr>
                <a:t>② </a:t>
              </a:r>
              <a:r>
                <a:rPr lang="ko-KR" altLang="en-US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신규 스마트 가로등 설치</a:t>
              </a:r>
              <a:endParaRPr lang="en-US" altLang="ko-KR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(</a:t>
              </a:r>
              <a:r>
                <a:rPr lang="ko-KR" altLang="en-US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빅데이터 구축</a:t>
              </a:r>
              <a:r>
                <a:rPr lang="en-US" altLang="ko-KR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8C8F7E8-AA20-43D2-9662-8C2C9653B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37" y="5329363"/>
              <a:ext cx="442542" cy="442542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E1F442A-3F0D-485D-A113-C91C3C54B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216" y="5373347"/>
              <a:ext cx="415795" cy="41579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AA42B0-E71E-49B0-A714-31BC5DDF4739}"/>
                </a:ext>
              </a:extLst>
            </p:cNvPr>
            <p:cNvSpPr/>
            <p:nvPr/>
          </p:nvSpPr>
          <p:spPr>
            <a:xfrm>
              <a:off x="6479235" y="5848130"/>
              <a:ext cx="82975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공영주차장</a:t>
              </a:r>
              <a:endPara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678C67D-E115-4EB9-8A36-490516E65C1D}"/>
                </a:ext>
              </a:extLst>
            </p:cNvPr>
            <p:cNvSpPr/>
            <p:nvPr/>
          </p:nvSpPr>
          <p:spPr>
            <a:xfrm>
              <a:off x="5756112" y="5851987"/>
              <a:ext cx="71979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노선 변경</a:t>
              </a:r>
              <a:endPara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51D4A13-0766-42FF-AD97-14390E385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9477" y="5362649"/>
              <a:ext cx="415794" cy="414981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998EC95-3EC6-4EC8-B7CC-1D1E188B0E7B}"/>
                </a:ext>
              </a:extLst>
            </p:cNvPr>
            <p:cNvSpPr/>
            <p:nvPr/>
          </p:nvSpPr>
          <p:spPr>
            <a:xfrm>
              <a:off x="7279173" y="5851496"/>
              <a:ext cx="7764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업종 확장</a:t>
              </a:r>
              <a:endPara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1BEFB39-234C-4B5C-A79B-F675D40C0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611" y="5340383"/>
              <a:ext cx="420507" cy="420507"/>
            </a:xfrm>
            <a:prstGeom prst="rect">
              <a:avLst/>
            </a:prstGeom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45BE6CA-4402-4EF0-B0B5-712E9F9ABFBA}"/>
                </a:ext>
              </a:extLst>
            </p:cNvPr>
            <p:cNvSpPr/>
            <p:nvPr/>
          </p:nvSpPr>
          <p:spPr>
            <a:xfrm>
              <a:off x="7963514" y="5848129"/>
              <a:ext cx="79070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LED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전광판</a:t>
              </a:r>
              <a:endPara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5A24D71-FA4C-42AD-B77E-7EF05BDFE156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79" name="평행 사변형 78">
            <a:extLst>
              <a:ext uri="{FF2B5EF4-FFF2-40B4-BE49-F238E27FC236}">
                <a16:creationId xmlns:a16="http://schemas.microsoft.com/office/drawing/2014/main" id="{4A3F107C-6358-4ECB-99DE-DD5985C07D8F}"/>
              </a:ext>
            </a:extLst>
          </p:cNvPr>
          <p:cNvSpPr/>
          <p:nvPr/>
        </p:nvSpPr>
        <p:spPr>
          <a:xfrm>
            <a:off x="429723" y="814456"/>
            <a:ext cx="875141" cy="211473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252337-C01D-460F-A2B4-236F58BB7632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44642B3-8C56-4EE4-9BD3-E5AFFCDB4267}"/>
              </a:ext>
            </a:extLst>
          </p:cNvPr>
          <p:cNvGrpSpPr/>
          <p:nvPr/>
        </p:nvGrpSpPr>
        <p:grpSpPr>
          <a:xfrm>
            <a:off x="487515" y="129596"/>
            <a:ext cx="2658242" cy="971804"/>
            <a:chOff x="753167" y="53548"/>
            <a:chExt cx="1872832" cy="653150"/>
          </a:xfrm>
          <a:noFill/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41B9AA4-BB50-4A10-A167-A7C81CCE3C2D}"/>
                </a:ext>
              </a:extLst>
            </p:cNvPr>
            <p:cNvSpPr txBox="1"/>
            <p:nvPr/>
          </p:nvSpPr>
          <p:spPr>
            <a:xfrm>
              <a:off x="1371036" y="116808"/>
              <a:ext cx="1254963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방향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646A4D-739B-4896-AA1A-9C45D51F0CE7}"/>
                </a:ext>
              </a:extLst>
            </p:cNvPr>
            <p:cNvSpPr txBox="1"/>
            <p:nvPr/>
          </p:nvSpPr>
          <p:spPr>
            <a:xfrm>
              <a:off x="753167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</a:p>
          </p:txBody>
        </p:sp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CBBD72F3-FBC9-4105-87C8-D33D0D196F1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4436C6-F218-40E6-83BA-4BA8B0C27443}"/>
              </a:ext>
            </a:extLst>
          </p:cNvPr>
          <p:cNvSpPr txBox="1"/>
          <p:nvPr/>
        </p:nvSpPr>
        <p:spPr>
          <a:xfrm>
            <a:off x="3256729" y="393041"/>
            <a:ext cx="1418978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 프로세스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3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F932201-C62D-4E23-8C07-87C0674F44F7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B3600FB7-05E4-44D3-BD25-C47B6F9C9AE4}"/>
              </a:ext>
            </a:extLst>
          </p:cNvPr>
          <p:cNvSpPr/>
          <p:nvPr/>
        </p:nvSpPr>
        <p:spPr>
          <a:xfrm>
            <a:off x="429723" y="814456"/>
            <a:ext cx="875141" cy="211473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0B271C-CC64-4857-8229-32AF781AFE1B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55A1DF-01AF-4002-9F05-91D5C1B7139A}"/>
              </a:ext>
            </a:extLst>
          </p:cNvPr>
          <p:cNvGrpSpPr/>
          <p:nvPr/>
        </p:nvGrpSpPr>
        <p:grpSpPr>
          <a:xfrm>
            <a:off x="487514" y="129596"/>
            <a:ext cx="2658244" cy="971804"/>
            <a:chOff x="753166" y="53548"/>
            <a:chExt cx="1872833" cy="653150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9A9706-E8C6-494A-9C17-3805AE4D3A14}"/>
                </a:ext>
              </a:extLst>
            </p:cNvPr>
            <p:cNvSpPr txBox="1"/>
            <p:nvPr/>
          </p:nvSpPr>
          <p:spPr>
            <a:xfrm>
              <a:off x="1371036" y="116808"/>
              <a:ext cx="1254963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수익 모델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B58079-C47E-46AF-A3BC-F5E2A47490A9}"/>
                </a:ext>
              </a:extLst>
            </p:cNvPr>
            <p:cNvSpPr txBox="1"/>
            <p:nvPr/>
          </p:nvSpPr>
          <p:spPr>
            <a:xfrm>
              <a:off x="753166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53FE8D7-F471-4C02-81B0-927053270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C3397F51-CF41-4076-948B-B2645E6221DF}"/>
              </a:ext>
            </a:extLst>
          </p:cNvPr>
          <p:cNvSpPr/>
          <p:nvPr/>
        </p:nvSpPr>
        <p:spPr>
          <a:xfrm>
            <a:off x="117988" y="1276785"/>
            <a:ext cx="3145757" cy="5400000"/>
          </a:xfrm>
          <a:prstGeom prst="rect">
            <a:avLst/>
          </a:prstGeom>
          <a:solidFill>
            <a:srgbClr val="90D1E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6671D-D118-4E99-BCEA-ECBEBD6E5CA0}"/>
              </a:ext>
            </a:extLst>
          </p:cNvPr>
          <p:cNvSpPr txBox="1"/>
          <p:nvPr/>
        </p:nvSpPr>
        <p:spPr>
          <a:xfrm>
            <a:off x="1222628" y="1274496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A1B4FF-57B8-47F6-9AA4-47A8DB5C759C}"/>
              </a:ext>
            </a:extLst>
          </p:cNvPr>
          <p:cNvGrpSpPr/>
          <p:nvPr/>
        </p:nvGrpSpPr>
        <p:grpSpPr>
          <a:xfrm>
            <a:off x="6525878" y="1274495"/>
            <a:ext cx="3346216" cy="5402290"/>
            <a:chOff x="6525878" y="1274495"/>
            <a:chExt cx="3346216" cy="540229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55B59D-F072-4886-B27C-E7F2154D2604}"/>
                </a:ext>
              </a:extLst>
            </p:cNvPr>
            <p:cNvSpPr/>
            <p:nvPr/>
          </p:nvSpPr>
          <p:spPr>
            <a:xfrm>
              <a:off x="6641612" y="1276785"/>
              <a:ext cx="3146400" cy="5400000"/>
            </a:xfrm>
            <a:prstGeom prst="rect">
              <a:avLst/>
            </a:prstGeom>
            <a:solidFill>
              <a:srgbClr val="3CA0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FE2E3F-3DDB-4130-A32C-49DB673BAF7C}"/>
                </a:ext>
              </a:extLst>
            </p:cNvPr>
            <p:cNvSpPr txBox="1"/>
            <p:nvPr/>
          </p:nvSpPr>
          <p:spPr>
            <a:xfrm>
              <a:off x="7811017" y="1274495"/>
              <a:ext cx="8723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endPara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35FC3F9-E6ED-4ABC-9DE2-B767ECA9ABFA}"/>
                </a:ext>
              </a:extLst>
            </p:cNvPr>
            <p:cNvGrpSpPr/>
            <p:nvPr/>
          </p:nvGrpSpPr>
          <p:grpSpPr>
            <a:xfrm>
              <a:off x="7761243" y="1930512"/>
              <a:ext cx="1516580" cy="855894"/>
              <a:chOff x="7352117" y="1783031"/>
              <a:chExt cx="1516580" cy="855894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4ACB839E-9235-4DCD-B788-B9F8232642D4}"/>
                  </a:ext>
                </a:extLst>
              </p:cNvPr>
              <p:cNvSpPr/>
              <p:nvPr/>
            </p:nvSpPr>
            <p:spPr>
              <a:xfrm>
                <a:off x="7620000" y="1783031"/>
                <a:ext cx="1248697" cy="855894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0" name="Picture 2" descr="시, 새로운 도시브랜드 공개 &lt; 춘천 &lt; 지역 &lt; 기사본문 - 강원도민일보">
                <a:extLst>
                  <a:ext uri="{FF2B5EF4-FFF2-40B4-BE49-F238E27FC236}">
                    <a16:creationId xmlns:a16="http://schemas.microsoft.com/office/drawing/2014/main" id="{0F5FB3CB-A784-421E-9512-E19DF4949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656" b="76613" l="35863" r="63378">
                            <a14:foregroundMark x1="39658" y1="65054" x2="39658" y2="65054"/>
                            <a14:foregroundMark x1="41746" y1="68817" x2="41746" y2="68817"/>
                            <a14:foregroundMark x1="41746" y1="71237" x2="41746" y2="71237"/>
                            <a14:foregroundMark x1="37381" y1="76613" x2="37381" y2="76613"/>
                            <a14:foregroundMark x1="48577" y1="65591" x2="48577" y2="65591"/>
                            <a14:foregroundMark x1="49715" y1="69624" x2="49715" y2="69624"/>
                            <a14:foregroundMark x1="52182" y1="68548" x2="52182" y2="68548"/>
                            <a14:foregroundMark x1="48387" y1="76344" x2="48387" y2="76344"/>
                            <a14:foregroundMark x1="57685" y1="68548" x2="57685" y2="68548"/>
                            <a14:foregroundMark x1="59962" y1="72312" x2="59962" y2="72312"/>
                            <a14:foregroundMark x1="62808" y1="68548" x2="62808" y2="68548"/>
                            <a14:foregroundMark x1="50095" y1="23656" x2="50095" y2="23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47" t="18454" r="32794" b="16996"/>
              <a:stretch/>
            </p:blipFill>
            <p:spPr bwMode="auto">
              <a:xfrm>
                <a:off x="7979632" y="1822868"/>
                <a:ext cx="588425" cy="776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62C4DBF3-9EE0-4D9B-B076-2EFE64D31493}"/>
                  </a:ext>
                </a:extLst>
              </p:cNvPr>
              <p:cNvGrpSpPr/>
              <p:nvPr/>
            </p:nvGrpSpPr>
            <p:grpSpPr>
              <a:xfrm>
                <a:off x="7352117" y="1940510"/>
                <a:ext cx="570635" cy="540937"/>
                <a:chOff x="470816" y="1811163"/>
                <a:chExt cx="618243" cy="586068"/>
              </a:xfrm>
            </p:grpSpPr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ECBE66B7-92C3-41A4-9A7B-F164DF71DB76}"/>
                    </a:ext>
                  </a:extLst>
                </p:cNvPr>
                <p:cNvGrpSpPr/>
                <p:nvPr/>
              </p:nvGrpSpPr>
              <p:grpSpPr>
                <a:xfrm>
                  <a:off x="496735" y="1811163"/>
                  <a:ext cx="586068" cy="586068"/>
                  <a:chOff x="473782" y="1811163"/>
                  <a:chExt cx="586068" cy="586068"/>
                </a:xfrm>
              </p:grpSpPr>
              <p:sp>
                <p:nvSpPr>
                  <p:cNvPr id="116" name="타원 115">
                    <a:extLst>
                      <a:ext uri="{FF2B5EF4-FFF2-40B4-BE49-F238E27FC236}">
                        <a16:creationId xmlns:a16="http://schemas.microsoft.com/office/drawing/2014/main" id="{1256E954-BDFB-4843-B9DF-1DA08EEC4661}"/>
                      </a:ext>
                    </a:extLst>
                  </p:cNvPr>
                  <p:cNvSpPr/>
                  <p:nvPr/>
                </p:nvSpPr>
                <p:spPr>
                  <a:xfrm>
                    <a:off x="473782" y="1811163"/>
                    <a:ext cx="586068" cy="586068"/>
                  </a:xfrm>
                  <a:prstGeom prst="ellipse">
                    <a:avLst/>
                  </a:prstGeom>
                  <a:solidFill>
                    <a:srgbClr val="00ADEF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20" b="1" dirty="0">
                      <a:solidFill>
                        <a:srgbClr val="1E453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118" name="타원 117">
                    <a:extLst>
                      <a:ext uri="{FF2B5EF4-FFF2-40B4-BE49-F238E27FC236}">
                        <a16:creationId xmlns:a16="http://schemas.microsoft.com/office/drawing/2014/main" id="{8AA63933-63A4-4D71-A405-30BA29EF56CE}"/>
                      </a:ext>
                    </a:extLst>
                  </p:cNvPr>
                  <p:cNvSpPr/>
                  <p:nvPr/>
                </p:nvSpPr>
                <p:spPr>
                  <a:xfrm>
                    <a:off x="538094" y="1875475"/>
                    <a:ext cx="457445" cy="4574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20" b="1" dirty="0">
                      <a:solidFill>
                        <a:srgbClr val="1E453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915249B7-4EB3-4967-A628-DF5EB226A599}"/>
                    </a:ext>
                  </a:extLst>
                </p:cNvPr>
                <p:cNvSpPr/>
                <p:nvPr/>
              </p:nvSpPr>
              <p:spPr>
                <a:xfrm>
                  <a:off x="470816" y="1960141"/>
                  <a:ext cx="618243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구축</a:t>
                  </a:r>
                  <a:endParaRPr lang="en-US" altLang="ko-KR" sz="14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250B3D-F2C1-4F91-A65B-1C7ED5027BC7}"/>
                </a:ext>
              </a:extLst>
            </p:cNvPr>
            <p:cNvGrpSpPr/>
            <p:nvPr/>
          </p:nvGrpSpPr>
          <p:grpSpPr>
            <a:xfrm>
              <a:off x="7783775" y="3654995"/>
              <a:ext cx="1516580" cy="855894"/>
              <a:chOff x="7429894" y="3517347"/>
              <a:chExt cx="1516580" cy="855894"/>
            </a:xfrm>
          </p:grpSpPr>
          <p:sp>
            <p:nvSpPr>
              <p:cNvPr id="120" name="사각형: 둥근 모서리 119">
                <a:extLst>
                  <a:ext uri="{FF2B5EF4-FFF2-40B4-BE49-F238E27FC236}">
                    <a16:creationId xmlns:a16="http://schemas.microsoft.com/office/drawing/2014/main" id="{06B4D2C2-EA69-47EA-A030-E3B0DA5C1357}"/>
                  </a:ext>
                </a:extLst>
              </p:cNvPr>
              <p:cNvSpPr/>
              <p:nvPr/>
            </p:nvSpPr>
            <p:spPr>
              <a:xfrm>
                <a:off x="7697777" y="3517347"/>
                <a:ext cx="1248697" cy="855894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1" name="Picture 2" descr="시, 새로운 도시브랜드 공개 &lt; 춘천 &lt; 지역 &lt; 기사본문 - 강원도민일보">
                <a:extLst>
                  <a:ext uri="{FF2B5EF4-FFF2-40B4-BE49-F238E27FC236}">
                    <a16:creationId xmlns:a16="http://schemas.microsoft.com/office/drawing/2014/main" id="{16F5D21C-1A2C-4597-BC64-DBE52C0791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656" b="76613" l="35863" r="63378">
                            <a14:foregroundMark x1="39658" y1="65054" x2="39658" y2="65054"/>
                            <a14:foregroundMark x1="41746" y1="68817" x2="41746" y2="68817"/>
                            <a14:foregroundMark x1="41746" y1="71237" x2="41746" y2="71237"/>
                            <a14:foregroundMark x1="37381" y1="76613" x2="37381" y2="76613"/>
                            <a14:foregroundMark x1="48577" y1="65591" x2="48577" y2="65591"/>
                            <a14:foregroundMark x1="49715" y1="69624" x2="49715" y2="69624"/>
                            <a14:foregroundMark x1="52182" y1="68548" x2="52182" y2="68548"/>
                            <a14:foregroundMark x1="48387" y1="76344" x2="48387" y2="76344"/>
                            <a14:foregroundMark x1="57685" y1="68548" x2="57685" y2="68548"/>
                            <a14:foregroundMark x1="59962" y1="72312" x2="59962" y2="72312"/>
                            <a14:foregroundMark x1="62808" y1="68548" x2="62808" y2="68548"/>
                            <a14:foregroundMark x1="50095" y1="23656" x2="50095" y2="23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47" t="18454" r="32794" b="16996"/>
              <a:stretch/>
            </p:blipFill>
            <p:spPr bwMode="auto">
              <a:xfrm>
                <a:off x="8057409" y="3557184"/>
                <a:ext cx="588425" cy="776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C744DC55-A513-4A05-97F8-D1D2ED44AE77}"/>
                  </a:ext>
                </a:extLst>
              </p:cNvPr>
              <p:cNvGrpSpPr/>
              <p:nvPr/>
            </p:nvGrpSpPr>
            <p:grpSpPr>
              <a:xfrm>
                <a:off x="7429894" y="3674826"/>
                <a:ext cx="570635" cy="540937"/>
                <a:chOff x="470816" y="1811163"/>
                <a:chExt cx="618243" cy="586068"/>
              </a:xfrm>
            </p:grpSpPr>
            <p:grpSp>
              <p:nvGrpSpPr>
                <p:cNvPr id="123" name="그룹 122">
                  <a:extLst>
                    <a:ext uri="{FF2B5EF4-FFF2-40B4-BE49-F238E27FC236}">
                      <a16:creationId xmlns:a16="http://schemas.microsoft.com/office/drawing/2014/main" id="{7CD54658-E0C8-4EC6-B40E-E856AAA0FE37}"/>
                    </a:ext>
                  </a:extLst>
                </p:cNvPr>
                <p:cNvGrpSpPr/>
                <p:nvPr/>
              </p:nvGrpSpPr>
              <p:grpSpPr>
                <a:xfrm>
                  <a:off x="496735" y="1811163"/>
                  <a:ext cx="586068" cy="586068"/>
                  <a:chOff x="473782" y="1811163"/>
                  <a:chExt cx="586068" cy="586068"/>
                </a:xfrm>
              </p:grpSpPr>
              <p:sp>
                <p:nvSpPr>
                  <p:cNvPr id="127" name="타원 126">
                    <a:extLst>
                      <a:ext uri="{FF2B5EF4-FFF2-40B4-BE49-F238E27FC236}">
                        <a16:creationId xmlns:a16="http://schemas.microsoft.com/office/drawing/2014/main" id="{A2FBD0C7-74D0-4A2A-B494-6C9A0BC3DB2E}"/>
                      </a:ext>
                    </a:extLst>
                  </p:cNvPr>
                  <p:cNvSpPr/>
                  <p:nvPr/>
                </p:nvSpPr>
                <p:spPr>
                  <a:xfrm>
                    <a:off x="473782" y="1811163"/>
                    <a:ext cx="586068" cy="586068"/>
                  </a:xfrm>
                  <a:prstGeom prst="ellipse">
                    <a:avLst/>
                  </a:prstGeom>
                  <a:solidFill>
                    <a:srgbClr val="00ADEF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20" b="1" dirty="0">
                      <a:solidFill>
                        <a:srgbClr val="1E453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128" name="타원 127">
                    <a:extLst>
                      <a:ext uri="{FF2B5EF4-FFF2-40B4-BE49-F238E27FC236}">
                        <a16:creationId xmlns:a16="http://schemas.microsoft.com/office/drawing/2014/main" id="{FD4917C1-8F01-43BE-A8E9-27D7E88E3BCA}"/>
                      </a:ext>
                    </a:extLst>
                  </p:cNvPr>
                  <p:cNvSpPr/>
                  <p:nvPr/>
                </p:nvSpPr>
                <p:spPr>
                  <a:xfrm>
                    <a:off x="538094" y="1875475"/>
                    <a:ext cx="457445" cy="4574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20" b="1" dirty="0">
                      <a:solidFill>
                        <a:srgbClr val="1E453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B9CB4848-2B64-49D8-80FC-44F96AA1018C}"/>
                    </a:ext>
                  </a:extLst>
                </p:cNvPr>
                <p:cNvSpPr/>
                <p:nvPr/>
              </p:nvSpPr>
              <p:spPr>
                <a:xfrm>
                  <a:off x="470816" y="1960141"/>
                  <a:ext cx="618243" cy="3334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운영</a:t>
                  </a:r>
                  <a:endParaRPr lang="en-US" altLang="ko-KR" sz="14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74870C3-997E-481B-B5B7-2F8DC4891ED4}"/>
                </a:ext>
              </a:extLst>
            </p:cNvPr>
            <p:cNvGrpSpPr/>
            <p:nvPr/>
          </p:nvGrpSpPr>
          <p:grpSpPr>
            <a:xfrm>
              <a:off x="7761243" y="5379478"/>
              <a:ext cx="1580364" cy="855894"/>
              <a:chOff x="7407362" y="5241830"/>
              <a:chExt cx="1580364" cy="855894"/>
            </a:xfrm>
          </p:grpSpPr>
          <p:sp>
            <p:nvSpPr>
              <p:cNvPr id="136" name="사각형: 둥근 모서리 135">
                <a:extLst>
                  <a:ext uri="{FF2B5EF4-FFF2-40B4-BE49-F238E27FC236}">
                    <a16:creationId xmlns:a16="http://schemas.microsoft.com/office/drawing/2014/main" id="{D9940DC7-3329-4306-A5DB-0425B5018D06}"/>
                  </a:ext>
                </a:extLst>
              </p:cNvPr>
              <p:cNvSpPr/>
              <p:nvPr/>
            </p:nvSpPr>
            <p:spPr>
              <a:xfrm>
                <a:off x="7675245" y="5241830"/>
                <a:ext cx="1248697" cy="855894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3E6DFEF1-F201-4619-B486-CCBDF4984319}"/>
                  </a:ext>
                </a:extLst>
              </p:cNvPr>
              <p:cNvGrpSpPr/>
              <p:nvPr/>
            </p:nvGrpSpPr>
            <p:grpSpPr>
              <a:xfrm>
                <a:off x="7407362" y="5399309"/>
                <a:ext cx="570635" cy="540937"/>
                <a:chOff x="470816" y="1811163"/>
                <a:chExt cx="618243" cy="586068"/>
              </a:xfrm>
            </p:grpSpPr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74B5C80C-5A06-4218-9788-4C6FB363345A}"/>
                    </a:ext>
                  </a:extLst>
                </p:cNvPr>
                <p:cNvGrpSpPr/>
                <p:nvPr/>
              </p:nvGrpSpPr>
              <p:grpSpPr>
                <a:xfrm>
                  <a:off x="496735" y="1811163"/>
                  <a:ext cx="586068" cy="586068"/>
                  <a:chOff x="473782" y="1811163"/>
                  <a:chExt cx="586068" cy="586068"/>
                </a:xfrm>
              </p:grpSpPr>
              <p:sp>
                <p:nvSpPr>
                  <p:cNvPr id="140" name="타원 139">
                    <a:extLst>
                      <a:ext uri="{FF2B5EF4-FFF2-40B4-BE49-F238E27FC236}">
                        <a16:creationId xmlns:a16="http://schemas.microsoft.com/office/drawing/2014/main" id="{A2C83FFF-1594-470E-B74D-AAD9668038B8}"/>
                      </a:ext>
                    </a:extLst>
                  </p:cNvPr>
                  <p:cNvSpPr/>
                  <p:nvPr/>
                </p:nvSpPr>
                <p:spPr>
                  <a:xfrm>
                    <a:off x="473782" y="1811163"/>
                    <a:ext cx="586068" cy="586068"/>
                  </a:xfrm>
                  <a:prstGeom prst="ellipse">
                    <a:avLst/>
                  </a:prstGeom>
                  <a:solidFill>
                    <a:srgbClr val="00ADEF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20" b="1" dirty="0">
                      <a:solidFill>
                        <a:srgbClr val="1E453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141" name="타원 140">
                    <a:extLst>
                      <a:ext uri="{FF2B5EF4-FFF2-40B4-BE49-F238E27FC236}">
                        <a16:creationId xmlns:a16="http://schemas.microsoft.com/office/drawing/2014/main" id="{1EF39358-275A-4C64-A17C-BD3A34CDFD41}"/>
                      </a:ext>
                    </a:extLst>
                  </p:cNvPr>
                  <p:cNvSpPr/>
                  <p:nvPr/>
                </p:nvSpPr>
                <p:spPr>
                  <a:xfrm>
                    <a:off x="538094" y="1875475"/>
                    <a:ext cx="457445" cy="4574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20" b="1" dirty="0">
                      <a:solidFill>
                        <a:srgbClr val="1E453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7F8F9046-DC85-4942-B729-62E4556FA697}"/>
                    </a:ext>
                  </a:extLst>
                </p:cNvPr>
                <p:cNvSpPr/>
                <p:nvPr/>
              </p:nvSpPr>
              <p:spPr>
                <a:xfrm>
                  <a:off x="470816" y="1960141"/>
                  <a:ext cx="618243" cy="3334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수요</a:t>
                  </a:r>
                  <a:endParaRPr lang="en-US" altLang="ko-KR" sz="14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DFFBCF9-ADF8-4949-8AF5-032BC7B6AF21}"/>
                  </a:ext>
                </a:extLst>
              </p:cNvPr>
              <p:cNvSpPr/>
              <p:nvPr/>
            </p:nvSpPr>
            <p:spPr>
              <a:xfrm>
                <a:off x="7716318" y="5350954"/>
                <a:ext cx="12714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춘천시민</a:t>
                </a:r>
                <a:endParaRPr lang="en-US" altLang="ko-KR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ctr"/>
                <a:r>
                  <a:rPr lang="ko-KR" altLang="en-US" sz="12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기업</a:t>
                </a:r>
                <a:endParaRPr lang="en-US" altLang="ko-KR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ctr"/>
                <a:r>
                  <a:rPr lang="ko-KR" altLang="en-US" sz="12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공공기관</a:t>
                </a:r>
                <a:endParaRPr lang="en-US" altLang="ko-KR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35" name="그래픽 34" descr="아래쪽 화살표">
              <a:extLst>
                <a:ext uri="{FF2B5EF4-FFF2-40B4-BE49-F238E27FC236}">
                  <a16:creationId xmlns:a16="http://schemas.microsoft.com/office/drawing/2014/main" id="{F6E4A4A6-5535-42CF-BD7A-730F7BF97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8758" y="2910012"/>
              <a:ext cx="588425" cy="588425"/>
            </a:xfrm>
            <a:prstGeom prst="rect">
              <a:avLst/>
            </a:prstGeom>
          </p:spPr>
        </p:pic>
        <p:pic>
          <p:nvPicPr>
            <p:cNvPr id="36" name="그래픽 35" descr="아래쪽 화살표">
              <a:extLst>
                <a:ext uri="{FF2B5EF4-FFF2-40B4-BE49-F238E27FC236}">
                  <a16:creationId xmlns:a16="http://schemas.microsoft.com/office/drawing/2014/main" id="{48E4358D-05C0-4504-8B2C-6A50ED8C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17767" y="4630816"/>
              <a:ext cx="588425" cy="588425"/>
            </a:xfrm>
            <a:prstGeom prst="rect">
              <a:avLst/>
            </a:prstGeom>
          </p:spPr>
        </p:pic>
        <p:pic>
          <p:nvPicPr>
            <p:cNvPr id="37" name="그래픽 36" descr="아래쪽 화살표">
              <a:extLst>
                <a:ext uri="{FF2B5EF4-FFF2-40B4-BE49-F238E27FC236}">
                  <a16:creationId xmlns:a16="http://schemas.microsoft.com/office/drawing/2014/main" id="{ABE3252D-6398-4077-A021-F0209E750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800000">
              <a:off x="8221940" y="4636914"/>
              <a:ext cx="588425" cy="588425"/>
            </a:xfrm>
            <a:prstGeom prst="rect">
              <a:avLst/>
            </a:prstGeom>
          </p:spPr>
        </p:pic>
        <p:pic>
          <p:nvPicPr>
            <p:cNvPr id="7" name="그래픽 6" descr="오른쪽 화살표">
              <a:extLst>
                <a:ext uri="{FF2B5EF4-FFF2-40B4-BE49-F238E27FC236}">
                  <a16:creationId xmlns:a16="http://schemas.microsoft.com/office/drawing/2014/main" id="{CC794B8E-F933-490D-B4E4-FDD666463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79205" y="2133175"/>
              <a:ext cx="396000" cy="396000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914CD3B-A65F-4831-AFAD-51318752E4A1}"/>
                </a:ext>
              </a:extLst>
            </p:cNvPr>
            <p:cNvCxnSpPr>
              <a:cxnSpLocks/>
            </p:cNvCxnSpPr>
            <p:nvPr/>
          </p:nvCxnSpPr>
          <p:spPr>
            <a:xfrm>
              <a:off x="7188730" y="2321650"/>
              <a:ext cx="0" cy="349717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656F8C-41ED-42D8-8324-2A4A52015728}"/>
                </a:ext>
              </a:extLst>
            </p:cNvPr>
            <p:cNvCxnSpPr/>
            <p:nvPr/>
          </p:nvCxnSpPr>
          <p:spPr>
            <a:xfrm>
              <a:off x="7188730" y="5818826"/>
              <a:ext cx="297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67D1C74-6207-4FC3-B08B-682DC82C8945}"/>
                </a:ext>
              </a:extLst>
            </p:cNvPr>
            <p:cNvSpPr/>
            <p:nvPr/>
          </p:nvSpPr>
          <p:spPr>
            <a:xfrm>
              <a:off x="8840231" y="4749702"/>
              <a:ext cx="103186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정보제공</a:t>
              </a:r>
              <a:endParaRPr lang="en-US" altLang="ko-KR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359119B-F7E7-42C1-862A-721ABCF9BF65}"/>
                </a:ext>
              </a:extLst>
            </p:cNvPr>
            <p:cNvSpPr/>
            <p:nvPr/>
          </p:nvSpPr>
          <p:spPr>
            <a:xfrm>
              <a:off x="7296000" y="4696750"/>
              <a:ext cx="12144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이용요금</a:t>
              </a:r>
              <a:endParaRPr lang="en-US" altLang="ko-KR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0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공공기관</a:t>
              </a:r>
              <a:r>
                <a:rPr lang="en-US" altLang="ko-KR" sz="10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0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기업 한정</a:t>
              </a:r>
              <a:r>
                <a:rPr lang="en-US" altLang="ko-KR" sz="10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8FD3595-D1B1-4D24-A687-C53D3DF75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0507" b="99947" l="56747" r="93333">
                          <a14:foregroundMark x1="74453" y1="60107" x2="70187" y2="51093"/>
                          <a14:foregroundMark x1="70187" y1="51093" x2="69600" y2="43360"/>
                          <a14:foregroundMark x1="69600" y1="43360" x2="76693" y2="38560"/>
                          <a14:foregroundMark x1="76693" y1="38560" x2="83413" y2="42933"/>
                          <a14:foregroundMark x1="83413" y1="42933" x2="84533" y2="50773"/>
                          <a14:foregroundMark x1="84533" y1="50773" x2="80213" y2="56587"/>
                          <a14:foregroundMark x1="80213" y1="56587" x2="73173" y2="60373"/>
                          <a14:foregroundMark x1="73173" y1="60373" x2="73173" y2="60587"/>
                          <a14:foregroundMark x1="84053" y1="81867" x2="79787" y2="87413"/>
                          <a14:foregroundMark x1="79787" y1="87413" x2="70933" y2="87040"/>
                          <a14:foregroundMark x1="70933" y1="87040" x2="62027" y2="68160"/>
                          <a14:foregroundMark x1="62027" y1="68160" x2="63680" y2="54613"/>
                          <a14:foregroundMark x1="63680" y1="54613" x2="69280" y2="46720"/>
                          <a14:foregroundMark x1="69280" y1="46720" x2="76747" y2="46827"/>
                          <a14:foregroundMark x1="76747" y1="46827" x2="86720" y2="59307"/>
                          <a14:foregroundMark x1="86720" y1="59307" x2="92907" y2="78187"/>
                          <a14:foregroundMark x1="92907" y1="78187" x2="91893" y2="86293"/>
                          <a14:foregroundMark x1="91893" y1="86293" x2="87040" y2="91787"/>
                          <a14:foregroundMark x1="87040" y1="91787" x2="79733" y2="88587"/>
                          <a14:foregroundMark x1="79733" y1="88587" x2="79360" y2="88213"/>
                          <a14:foregroundMark x1="88107" y1="97653" x2="72480" y2="94933"/>
                          <a14:foregroundMark x1="72480" y1="94933" x2="64533" y2="90293"/>
                          <a14:foregroundMark x1="64533" y1="90293" x2="62773" y2="81387"/>
                          <a14:foregroundMark x1="62773" y1="81387" x2="66400" y2="72373"/>
                          <a14:foregroundMark x1="66400" y1="72373" x2="73600" y2="72213"/>
                          <a14:foregroundMark x1="73600" y1="72213" x2="76800" y2="78987"/>
                          <a14:foregroundMark x1="76800" y1="78987" x2="73333" y2="94720"/>
                          <a14:foregroundMark x1="88640" y1="97173" x2="74453" y2="98240"/>
                          <a14:foregroundMark x1="74453" y1="98240" x2="68800" y2="93653"/>
                          <a14:foregroundMark x1="68800" y1="93653" x2="64053" y2="77653"/>
                          <a14:foregroundMark x1="64053" y1="77653" x2="64000" y2="40213"/>
                          <a14:foregroundMark x1="64000" y1="40213" x2="71947" y2="41813"/>
                          <a14:foregroundMark x1="71947" y1="41813" x2="74560" y2="49013"/>
                          <a14:foregroundMark x1="74560" y1="49013" x2="74880" y2="57707"/>
                          <a14:foregroundMark x1="74880" y1="57707" x2="71147" y2="64587"/>
                          <a14:foregroundMark x1="71147" y1="64587" x2="64000" y2="61707"/>
                          <a14:foregroundMark x1="64000" y1="61707" x2="61600" y2="59147"/>
                          <a14:foregroundMark x1="59360" y1="34240" x2="69973" y2="32960"/>
                          <a14:foregroundMark x1="69973" y1="32960" x2="77920" y2="34293"/>
                          <a14:foregroundMark x1="77920" y1="34293" x2="83733" y2="40640"/>
                          <a14:foregroundMark x1="83733" y1="40640" x2="75253" y2="43573"/>
                          <a14:foregroundMark x1="75253" y1="43573" x2="70027" y2="35467"/>
                          <a14:foregroundMark x1="70027" y1="35467" x2="69120" y2="31947"/>
                          <a14:foregroundMark x1="61600" y1="33440" x2="60267" y2="93707"/>
                          <a14:foregroundMark x1="60267" y1="93707" x2="65653" y2="98133"/>
                          <a14:foregroundMark x1="65653" y1="98133" x2="83520" y2="96533"/>
                          <a14:foregroundMark x1="83520" y1="96533" x2="90400" y2="92160"/>
                          <a14:foregroundMark x1="90400" y1="92160" x2="89120" y2="35467"/>
                          <a14:foregroundMark x1="89120" y1="35467" x2="81653" y2="32747"/>
                          <a14:foregroundMark x1="81653" y1="32747" x2="63787" y2="31627"/>
                          <a14:foregroundMark x1="63787" y1="31627" x2="60800" y2="34080"/>
                          <a14:foregroundMark x1="74773" y1="62560" x2="85707" y2="61067"/>
                          <a14:foregroundMark x1="86827" y1="47733" x2="85867" y2="57333"/>
                          <a14:foregroundMark x1="65067" y1="46933" x2="66187" y2="46773"/>
                          <a14:foregroundMark x1="62133" y1="53440" x2="67627" y2="49707"/>
                          <a14:foregroundMark x1="74293" y1="74400" x2="84213" y2="71627"/>
                          <a14:foregroundMark x1="80320" y1="73760" x2="87413" y2="74240"/>
                          <a14:foregroundMark x1="87413" y1="74240" x2="87467" y2="74400"/>
                          <a14:foregroundMark x1="85547" y1="69387" x2="85707" y2="68693"/>
                          <a14:foregroundMark x1="83733" y1="83200" x2="85227" y2="82240"/>
                          <a14:foregroundMark x1="82293" y1="88533" x2="88907" y2="84160"/>
                          <a14:foregroundMark x1="88907" y1="84160" x2="82773" y2="88533"/>
                          <a14:foregroundMark x1="82773" y1="88533" x2="82613" y2="90027"/>
                          <a14:foregroundMark x1="90400" y1="38453" x2="92533" y2="53067"/>
                          <a14:foregroundMark x1="92533" y1="53067" x2="90827" y2="44907"/>
                          <a14:foregroundMark x1="90827" y1="44907" x2="91200" y2="41867"/>
                          <a14:foregroundMark x1="87467" y1="49547" x2="89280" y2="55573"/>
                          <a14:foregroundMark x1="91200" y1="52480" x2="92053" y2="58453"/>
                          <a14:foregroundMark x1="92853" y1="54240" x2="92853" y2="54240"/>
                          <a14:foregroundMark x1="84693" y1="31787" x2="84693" y2="31787"/>
                          <a14:foregroundMark x1="85707" y1="30827" x2="85707" y2="30827"/>
                          <a14:foregroundMark x1="86027" y1="31467" x2="90667" y2="37120"/>
                          <a14:foregroundMark x1="90667" y1="37120" x2="89120" y2="32960"/>
                          <a14:foregroundMark x1="93333" y1="36533" x2="89600" y2="30507"/>
                          <a14:foregroundMark x1="89600" y1="30507" x2="86827" y2="30987"/>
                          <a14:foregroundMark x1="60480" y1="30827" x2="56907" y2="37387"/>
                          <a14:foregroundMark x1="56907" y1="37387" x2="57067" y2="95733"/>
                          <a14:foregroundMark x1="57067" y1="95733" x2="63787" y2="98293"/>
                          <a14:foregroundMark x1="63787" y1="98293" x2="80213" y2="97653"/>
                          <a14:foregroundMark x1="80213" y1="97653" x2="87253" y2="97653"/>
                          <a14:foregroundMark x1="87253" y1="97653" x2="91467" y2="90880"/>
                          <a14:foregroundMark x1="91467" y1="90880" x2="92693" y2="37067"/>
                          <a14:foregroundMark x1="92693" y1="37067" x2="89120" y2="30560"/>
                          <a14:foregroundMark x1="89120" y1="30560" x2="58880" y2="31307"/>
                          <a14:foregroundMark x1="57707" y1="96213" x2="56747" y2="99947"/>
                          <a14:foregroundMark x1="93333" y1="80267" x2="92693" y2="99787"/>
                          <a14:foregroundMark x1="93333" y1="77013" x2="93333" y2="36373"/>
                          <a14:foregroundMark x1="89440" y1="30667" x2="93173" y2="35360"/>
                        </a14:backgroundRemoval>
                      </a14:imgEffect>
                    </a14:imgLayer>
                  </a14:imgProps>
                </a:ext>
              </a:extLst>
            </a:blip>
            <a:srcRect l="56803" t="30040" r="6249"/>
            <a:stretch/>
          </p:blipFill>
          <p:spPr>
            <a:xfrm>
              <a:off x="6889113" y="3203278"/>
              <a:ext cx="655153" cy="124053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090A989-7914-4EFA-9F4B-C872885C8363}"/>
                </a:ext>
              </a:extLst>
            </p:cNvPr>
            <p:cNvSpPr/>
            <p:nvPr/>
          </p:nvSpPr>
          <p:spPr>
            <a:xfrm>
              <a:off x="6525878" y="2895500"/>
              <a:ext cx="14022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공공데이터 활용</a:t>
              </a:r>
              <a:endParaRPr lang="en-US" altLang="ko-KR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27FAB80-D502-4BE3-A32B-F4EF8B7884F6}"/>
              </a:ext>
            </a:extLst>
          </p:cNvPr>
          <p:cNvGrpSpPr/>
          <p:nvPr/>
        </p:nvGrpSpPr>
        <p:grpSpPr>
          <a:xfrm>
            <a:off x="1345406" y="1879669"/>
            <a:ext cx="1516580" cy="855894"/>
            <a:chOff x="7429894" y="3517347"/>
            <a:chExt cx="1516580" cy="855894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2686C1-65DF-4556-944D-C9B961361436}"/>
                </a:ext>
              </a:extLst>
            </p:cNvPr>
            <p:cNvSpPr/>
            <p:nvPr/>
          </p:nvSpPr>
          <p:spPr>
            <a:xfrm>
              <a:off x="7697777" y="3517347"/>
              <a:ext cx="1248697" cy="85589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5013EFE-2E3C-473A-8347-44460314D8AA}"/>
                </a:ext>
              </a:extLst>
            </p:cNvPr>
            <p:cNvGrpSpPr/>
            <p:nvPr/>
          </p:nvGrpSpPr>
          <p:grpSpPr>
            <a:xfrm>
              <a:off x="7429894" y="3674826"/>
              <a:ext cx="570635" cy="540937"/>
              <a:chOff x="470816" y="1811163"/>
              <a:chExt cx="618243" cy="586068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EC50252-A0AB-4729-ADC4-28FD9A0621EA}"/>
                  </a:ext>
                </a:extLst>
              </p:cNvPr>
              <p:cNvGrpSpPr/>
              <p:nvPr/>
            </p:nvGrpSpPr>
            <p:grpSpPr>
              <a:xfrm>
                <a:off x="496735" y="1811163"/>
                <a:ext cx="586068" cy="586068"/>
                <a:chOff x="473782" y="1811163"/>
                <a:chExt cx="586068" cy="586068"/>
              </a:xfrm>
            </p:grpSpPr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CACD2D17-E44D-4B66-8D27-8988986CD56E}"/>
                    </a:ext>
                  </a:extLst>
                </p:cNvPr>
                <p:cNvSpPr/>
                <p:nvPr/>
              </p:nvSpPr>
              <p:spPr>
                <a:xfrm>
                  <a:off x="473782" y="1811163"/>
                  <a:ext cx="586068" cy="586068"/>
                </a:xfrm>
                <a:prstGeom prst="ellipse">
                  <a:avLst/>
                </a:prstGeom>
                <a:solidFill>
                  <a:srgbClr val="00ADEF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20" b="1" dirty="0">
                    <a:solidFill>
                      <a:srgbClr val="1E4533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219D3EBC-C32C-4C77-8412-5ABE434F4A44}"/>
                    </a:ext>
                  </a:extLst>
                </p:cNvPr>
                <p:cNvSpPr/>
                <p:nvPr/>
              </p:nvSpPr>
              <p:spPr>
                <a:xfrm>
                  <a:off x="538094" y="1875475"/>
                  <a:ext cx="457445" cy="4574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20" b="1" dirty="0">
                    <a:solidFill>
                      <a:srgbClr val="1E4533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D44332C-D21A-412E-9E43-45BE21F5A08B}"/>
                  </a:ext>
                </a:extLst>
              </p:cNvPr>
              <p:cNvSpPr/>
              <p:nvPr/>
            </p:nvSpPr>
            <p:spPr>
              <a:xfrm>
                <a:off x="470816" y="1960141"/>
                <a:ext cx="618243" cy="333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운영</a:t>
                </a:r>
                <a:endParaRPr lang="en-US" altLang="ko-KR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6F69B3A-3A7D-4B57-A7BB-2F60F62FA150}"/>
              </a:ext>
            </a:extLst>
          </p:cNvPr>
          <p:cNvGrpSpPr/>
          <p:nvPr/>
        </p:nvGrpSpPr>
        <p:grpSpPr>
          <a:xfrm>
            <a:off x="1313514" y="5341558"/>
            <a:ext cx="1580364" cy="855894"/>
            <a:chOff x="7407362" y="5241830"/>
            <a:chExt cx="1580364" cy="85589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D64AA759-C71A-4A8A-B2DC-989FF327E707}"/>
                </a:ext>
              </a:extLst>
            </p:cNvPr>
            <p:cNvSpPr/>
            <p:nvPr/>
          </p:nvSpPr>
          <p:spPr>
            <a:xfrm>
              <a:off x="7675245" y="5241830"/>
              <a:ext cx="1248697" cy="85589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F6F59F44-5347-4CC5-8466-45303CB064FE}"/>
                </a:ext>
              </a:extLst>
            </p:cNvPr>
            <p:cNvGrpSpPr/>
            <p:nvPr/>
          </p:nvGrpSpPr>
          <p:grpSpPr>
            <a:xfrm>
              <a:off x="7407362" y="5399309"/>
              <a:ext cx="570635" cy="540937"/>
              <a:chOff x="470816" y="1811163"/>
              <a:chExt cx="618243" cy="586068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909B4FB8-8421-4C66-A520-E91A2A40B913}"/>
                  </a:ext>
                </a:extLst>
              </p:cNvPr>
              <p:cNvGrpSpPr/>
              <p:nvPr/>
            </p:nvGrpSpPr>
            <p:grpSpPr>
              <a:xfrm>
                <a:off x="496735" y="1811163"/>
                <a:ext cx="586068" cy="586068"/>
                <a:chOff x="473782" y="1811163"/>
                <a:chExt cx="586068" cy="586068"/>
              </a:xfrm>
            </p:grpSpPr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F08CA6D6-3C4C-4B35-93D9-7BFAB86A8998}"/>
                    </a:ext>
                  </a:extLst>
                </p:cNvPr>
                <p:cNvSpPr/>
                <p:nvPr/>
              </p:nvSpPr>
              <p:spPr>
                <a:xfrm>
                  <a:off x="473782" y="1811163"/>
                  <a:ext cx="586068" cy="586068"/>
                </a:xfrm>
                <a:prstGeom prst="ellipse">
                  <a:avLst/>
                </a:prstGeom>
                <a:solidFill>
                  <a:srgbClr val="00ADEF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20" b="1" dirty="0">
                    <a:solidFill>
                      <a:srgbClr val="1E4533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AF0DA49F-00A3-4418-98CB-B7DDF3F3EECF}"/>
                    </a:ext>
                  </a:extLst>
                </p:cNvPr>
                <p:cNvSpPr/>
                <p:nvPr/>
              </p:nvSpPr>
              <p:spPr>
                <a:xfrm>
                  <a:off x="538094" y="1875475"/>
                  <a:ext cx="457445" cy="4574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20" b="1" dirty="0">
                    <a:solidFill>
                      <a:srgbClr val="1E4533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119860F-E515-486C-BBFD-F4CB14333F36}"/>
                  </a:ext>
                </a:extLst>
              </p:cNvPr>
              <p:cNvSpPr/>
              <p:nvPr/>
            </p:nvSpPr>
            <p:spPr>
              <a:xfrm>
                <a:off x="470816" y="1960141"/>
                <a:ext cx="618243" cy="333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수요</a:t>
                </a:r>
                <a:endParaRPr lang="en-US" altLang="ko-KR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528EFAA-9026-4DB8-9DB3-F874E459EA9F}"/>
                </a:ext>
              </a:extLst>
            </p:cNvPr>
            <p:cNvSpPr/>
            <p:nvPr/>
          </p:nvSpPr>
          <p:spPr>
            <a:xfrm>
              <a:off x="7716318" y="5350954"/>
              <a:ext cx="12714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춘천시민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사업주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공공기관</a:t>
              </a:r>
              <a:endParaRPr lang="en-US" altLang="ko-KR" sz="12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6CCE88F-1C0C-4CB7-9440-1B3A9518CC14}"/>
              </a:ext>
            </a:extLst>
          </p:cNvPr>
          <p:cNvSpPr/>
          <p:nvPr/>
        </p:nvSpPr>
        <p:spPr>
          <a:xfrm>
            <a:off x="2360242" y="4368210"/>
            <a:ext cx="103186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배너에</a:t>
            </a:r>
            <a:endParaRPr lang="en-US" altLang="ko-KR" sz="11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광고 게시</a:t>
            </a:r>
            <a:endParaRPr lang="en-US" altLang="ko-KR" sz="14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FF9206-3209-45DA-8A1B-25ECE424CE0C}"/>
              </a:ext>
            </a:extLst>
          </p:cNvPr>
          <p:cNvSpPr/>
          <p:nvPr/>
        </p:nvSpPr>
        <p:spPr>
          <a:xfrm>
            <a:off x="607013" y="3035151"/>
            <a:ext cx="13217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이용요금</a:t>
            </a:r>
            <a:endParaRPr lang="en-US" altLang="ko-KR" sz="14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0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공공기관</a:t>
            </a:r>
            <a:r>
              <a:rPr lang="en-US" altLang="ko-KR" sz="10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사업주 한정</a:t>
            </a:r>
            <a:r>
              <a:rPr lang="en-US" altLang="ko-KR" sz="10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0A2DD6-F866-4B9A-B165-8EF57CAFD374}"/>
              </a:ext>
            </a:extLst>
          </p:cNvPr>
          <p:cNvSpPr/>
          <p:nvPr/>
        </p:nvSpPr>
        <p:spPr>
          <a:xfrm>
            <a:off x="1696951" y="2180457"/>
            <a:ext cx="1271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춘천짹짹이</a:t>
            </a:r>
            <a:endParaRPr lang="en-US" altLang="ko-KR" sz="12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0465FF6-7287-4F23-8724-715AEBCE1EEA}"/>
              </a:ext>
            </a:extLst>
          </p:cNvPr>
          <p:cNvGrpSpPr/>
          <p:nvPr/>
        </p:nvGrpSpPr>
        <p:grpSpPr>
          <a:xfrm>
            <a:off x="300800" y="3662720"/>
            <a:ext cx="1774809" cy="1357124"/>
            <a:chOff x="300800" y="3586520"/>
            <a:chExt cx="1774809" cy="135712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A917237-10B7-4CB8-AC2B-F347CBBD1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800" y="3669306"/>
              <a:ext cx="578826" cy="1274338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6B3AFA-56E7-426F-A235-2B7CB79D3F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626" y="3905250"/>
              <a:ext cx="142978" cy="134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7515CC2-DD4A-4C12-B1CE-36718239396E}"/>
                </a:ext>
              </a:extLst>
            </p:cNvPr>
            <p:cNvSpPr/>
            <p:nvPr/>
          </p:nvSpPr>
          <p:spPr>
            <a:xfrm>
              <a:off x="753843" y="3586520"/>
              <a:ext cx="1321766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배너 </a:t>
              </a:r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 게시</a:t>
              </a:r>
              <a:endPara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22,000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원 </a:t>
              </a:r>
              <a:endPara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+</a:t>
              </a:r>
            </a:p>
            <a:p>
              <a:pPr algn="ctr"/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배너디자인</a:t>
              </a:r>
              <a:endPara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22,000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원</a:t>
              </a:r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lang="en-US" altLang="ko-KR" sz="8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B5C7D6D-CB34-41A2-93D1-BDF4F020EEA5}"/>
              </a:ext>
            </a:extLst>
          </p:cNvPr>
          <p:cNvGrpSpPr/>
          <p:nvPr/>
        </p:nvGrpSpPr>
        <p:grpSpPr>
          <a:xfrm>
            <a:off x="1761050" y="2931387"/>
            <a:ext cx="504000" cy="2205904"/>
            <a:chOff x="1761050" y="2931387"/>
            <a:chExt cx="504000" cy="2205904"/>
          </a:xfrm>
        </p:grpSpPr>
        <p:pic>
          <p:nvPicPr>
            <p:cNvPr id="50" name="그래픽 49" descr="위쪽 화살표">
              <a:extLst>
                <a:ext uri="{FF2B5EF4-FFF2-40B4-BE49-F238E27FC236}">
                  <a16:creationId xmlns:a16="http://schemas.microsoft.com/office/drawing/2014/main" id="{0F0E70A4-CF44-4EF3-878A-B2EC56A7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761050" y="2931387"/>
              <a:ext cx="504000" cy="50400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126264D-D7F4-4DAA-92AB-8184AA6045D2}"/>
                </a:ext>
              </a:extLst>
            </p:cNvPr>
            <p:cNvSpPr/>
            <p:nvPr/>
          </p:nvSpPr>
          <p:spPr>
            <a:xfrm>
              <a:off x="1994658" y="3013291"/>
              <a:ext cx="36000" cy="212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0964FFA7-193E-42CA-9E96-BCD10C6FCE6D}"/>
              </a:ext>
            </a:extLst>
          </p:cNvPr>
          <p:cNvGrpSpPr/>
          <p:nvPr/>
        </p:nvGrpSpPr>
        <p:grpSpPr>
          <a:xfrm rot="10800000">
            <a:off x="2181074" y="2972277"/>
            <a:ext cx="504000" cy="2205904"/>
            <a:chOff x="1761050" y="2931387"/>
            <a:chExt cx="504000" cy="2205904"/>
          </a:xfrm>
        </p:grpSpPr>
        <p:pic>
          <p:nvPicPr>
            <p:cNvPr id="155" name="그래픽 154" descr="위쪽 화살표">
              <a:extLst>
                <a:ext uri="{FF2B5EF4-FFF2-40B4-BE49-F238E27FC236}">
                  <a16:creationId xmlns:a16="http://schemas.microsoft.com/office/drawing/2014/main" id="{391E3282-C4BE-4D91-AAF0-476A431B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61050" y="2931387"/>
              <a:ext cx="504000" cy="504000"/>
            </a:xfrm>
            <a:prstGeom prst="rect">
              <a:avLst/>
            </a:prstGeom>
          </p:spPr>
        </p:pic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A8CEC54-9D5E-4BDC-9D9A-89974A5C0648}"/>
                </a:ext>
              </a:extLst>
            </p:cNvPr>
            <p:cNvSpPr/>
            <p:nvPr/>
          </p:nvSpPr>
          <p:spPr>
            <a:xfrm>
              <a:off x="1994658" y="3013291"/>
              <a:ext cx="36000" cy="212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0730E68-53A6-41F2-8BAE-5A67C05FE06D}"/>
              </a:ext>
            </a:extLst>
          </p:cNvPr>
          <p:cNvGrpSpPr/>
          <p:nvPr/>
        </p:nvGrpSpPr>
        <p:grpSpPr>
          <a:xfrm>
            <a:off x="3379478" y="1276785"/>
            <a:ext cx="3177863" cy="5400000"/>
            <a:chOff x="3379478" y="1276785"/>
            <a:chExt cx="3177863" cy="540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E6F46E6-2E6B-4028-B997-2AC01FDB2E45}"/>
                </a:ext>
              </a:extLst>
            </p:cNvPr>
            <p:cNvSpPr/>
            <p:nvPr/>
          </p:nvSpPr>
          <p:spPr>
            <a:xfrm>
              <a:off x="3379478" y="1276785"/>
              <a:ext cx="3146400" cy="5400000"/>
            </a:xfrm>
            <a:prstGeom prst="rect">
              <a:avLst/>
            </a:prstGeom>
            <a:solidFill>
              <a:srgbClr val="73B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926A45-1BE8-45E1-9335-F2708EE03BF8}"/>
                </a:ext>
              </a:extLst>
            </p:cNvPr>
            <p:cNvSpPr txBox="1"/>
            <p:nvPr/>
          </p:nvSpPr>
          <p:spPr>
            <a:xfrm>
              <a:off x="4497871" y="1291538"/>
              <a:ext cx="8723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endPara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1F4A9335-90CB-4F0D-A2EB-682E0C10DCB1}"/>
                </a:ext>
              </a:extLst>
            </p:cNvPr>
            <p:cNvGrpSpPr/>
            <p:nvPr/>
          </p:nvGrpSpPr>
          <p:grpSpPr>
            <a:xfrm>
              <a:off x="4435689" y="1918992"/>
              <a:ext cx="1516580" cy="855894"/>
              <a:chOff x="7429894" y="3517347"/>
              <a:chExt cx="1516580" cy="855894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1BF18514-E3B9-4CB4-9764-B5532C682EDA}"/>
                  </a:ext>
                </a:extLst>
              </p:cNvPr>
              <p:cNvSpPr/>
              <p:nvPr/>
            </p:nvSpPr>
            <p:spPr>
              <a:xfrm>
                <a:off x="7697777" y="3517347"/>
                <a:ext cx="1248697" cy="855894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3FBEEF6D-EA71-4E83-ACBA-3A71041DE54F}"/>
                  </a:ext>
                </a:extLst>
              </p:cNvPr>
              <p:cNvGrpSpPr/>
              <p:nvPr/>
            </p:nvGrpSpPr>
            <p:grpSpPr>
              <a:xfrm>
                <a:off x="7429894" y="3674826"/>
                <a:ext cx="570635" cy="540937"/>
                <a:chOff x="470816" y="1811163"/>
                <a:chExt cx="618243" cy="586068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D503EB94-0EEF-45CF-8F6B-E0672D730F46}"/>
                    </a:ext>
                  </a:extLst>
                </p:cNvPr>
                <p:cNvGrpSpPr/>
                <p:nvPr/>
              </p:nvGrpSpPr>
              <p:grpSpPr>
                <a:xfrm>
                  <a:off x="496735" y="1811163"/>
                  <a:ext cx="586068" cy="586068"/>
                  <a:chOff x="473782" y="1811163"/>
                  <a:chExt cx="586068" cy="586068"/>
                </a:xfrm>
              </p:grpSpPr>
              <p:sp>
                <p:nvSpPr>
                  <p:cNvPr id="103" name="타원 102">
                    <a:extLst>
                      <a:ext uri="{FF2B5EF4-FFF2-40B4-BE49-F238E27FC236}">
                        <a16:creationId xmlns:a16="http://schemas.microsoft.com/office/drawing/2014/main" id="{17BD1363-6143-4C2B-871C-C71D4AD1B4EF}"/>
                      </a:ext>
                    </a:extLst>
                  </p:cNvPr>
                  <p:cNvSpPr/>
                  <p:nvPr/>
                </p:nvSpPr>
                <p:spPr>
                  <a:xfrm>
                    <a:off x="473782" y="1811163"/>
                    <a:ext cx="586068" cy="586068"/>
                  </a:xfrm>
                  <a:prstGeom prst="ellipse">
                    <a:avLst/>
                  </a:prstGeom>
                  <a:solidFill>
                    <a:srgbClr val="00ADEF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20" b="1" dirty="0">
                      <a:solidFill>
                        <a:srgbClr val="1E453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B417E3D6-A0D2-42F7-9AAC-F069B66B31E0}"/>
                      </a:ext>
                    </a:extLst>
                  </p:cNvPr>
                  <p:cNvSpPr/>
                  <p:nvPr/>
                </p:nvSpPr>
                <p:spPr>
                  <a:xfrm>
                    <a:off x="538094" y="1875475"/>
                    <a:ext cx="457445" cy="4574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20" b="1" dirty="0">
                      <a:solidFill>
                        <a:srgbClr val="1E453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3EBCDABF-DBCF-4A43-870F-60CB1891ED4B}"/>
                    </a:ext>
                  </a:extLst>
                </p:cNvPr>
                <p:cNvSpPr/>
                <p:nvPr/>
              </p:nvSpPr>
              <p:spPr>
                <a:xfrm>
                  <a:off x="470816" y="1960141"/>
                  <a:ext cx="618243" cy="3334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운영</a:t>
                  </a:r>
                  <a:endParaRPr lang="en-US" altLang="ko-KR" sz="14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0DD9D01-5242-4B2D-B313-CD29E1CE771E}"/>
                </a:ext>
              </a:extLst>
            </p:cNvPr>
            <p:cNvGrpSpPr/>
            <p:nvPr/>
          </p:nvGrpSpPr>
          <p:grpSpPr>
            <a:xfrm>
              <a:off x="4413157" y="5380881"/>
              <a:ext cx="1580364" cy="855894"/>
              <a:chOff x="7407362" y="5241830"/>
              <a:chExt cx="1580364" cy="855894"/>
            </a:xfrm>
          </p:grpSpPr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55DD699B-2BA5-470F-8BC0-3C05CA73C687}"/>
                  </a:ext>
                </a:extLst>
              </p:cNvPr>
              <p:cNvSpPr/>
              <p:nvPr/>
            </p:nvSpPr>
            <p:spPr>
              <a:xfrm>
                <a:off x="7675245" y="5241830"/>
                <a:ext cx="1248697" cy="855894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6D69656-5910-45D9-B920-0963784F59A2}"/>
                  </a:ext>
                </a:extLst>
              </p:cNvPr>
              <p:cNvGrpSpPr/>
              <p:nvPr/>
            </p:nvGrpSpPr>
            <p:grpSpPr>
              <a:xfrm>
                <a:off x="7407362" y="5399309"/>
                <a:ext cx="570635" cy="540937"/>
                <a:chOff x="470816" y="1811163"/>
                <a:chExt cx="618243" cy="586068"/>
              </a:xfrm>
            </p:grpSpPr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B91C7D7B-ADCF-43B9-9400-08C54C8F36B0}"/>
                    </a:ext>
                  </a:extLst>
                </p:cNvPr>
                <p:cNvGrpSpPr/>
                <p:nvPr/>
              </p:nvGrpSpPr>
              <p:grpSpPr>
                <a:xfrm>
                  <a:off x="496735" y="1811163"/>
                  <a:ext cx="586068" cy="586068"/>
                  <a:chOff x="473782" y="1811163"/>
                  <a:chExt cx="586068" cy="586068"/>
                </a:xfrm>
              </p:grpSpPr>
              <p:sp>
                <p:nvSpPr>
                  <p:cNvPr id="115" name="타원 114">
                    <a:extLst>
                      <a:ext uri="{FF2B5EF4-FFF2-40B4-BE49-F238E27FC236}">
                        <a16:creationId xmlns:a16="http://schemas.microsoft.com/office/drawing/2014/main" id="{1C7C8959-9856-4D94-8EF6-F3E6071D478F}"/>
                      </a:ext>
                    </a:extLst>
                  </p:cNvPr>
                  <p:cNvSpPr/>
                  <p:nvPr/>
                </p:nvSpPr>
                <p:spPr>
                  <a:xfrm>
                    <a:off x="473782" y="1811163"/>
                    <a:ext cx="586068" cy="586068"/>
                  </a:xfrm>
                  <a:prstGeom prst="ellipse">
                    <a:avLst/>
                  </a:prstGeom>
                  <a:solidFill>
                    <a:srgbClr val="00ADEF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20" b="1" dirty="0">
                      <a:solidFill>
                        <a:srgbClr val="1E453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117" name="타원 116">
                    <a:extLst>
                      <a:ext uri="{FF2B5EF4-FFF2-40B4-BE49-F238E27FC236}">
                        <a16:creationId xmlns:a16="http://schemas.microsoft.com/office/drawing/2014/main" id="{7B386EB4-6C80-47E7-AB14-D615DC36468B}"/>
                      </a:ext>
                    </a:extLst>
                  </p:cNvPr>
                  <p:cNvSpPr/>
                  <p:nvPr/>
                </p:nvSpPr>
                <p:spPr>
                  <a:xfrm>
                    <a:off x="538094" y="1875475"/>
                    <a:ext cx="457445" cy="4574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20" b="1" dirty="0">
                      <a:solidFill>
                        <a:srgbClr val="1E453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8F58F4B5-7BC0-4216-89BF-78910199FB5F}"/>
                    </a:ext>
                  </a:extLst>
                </p:cNvPr>
                <p:cNvSpPr/>
                <p:nvPr/>
              </p:nvSpPr>
              <p:spPr>
                <a:xfrm>
                  <a:off x="470816" y="1960141"/>
                  <a:ext cx="618243" cy="3334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수요</a:t>
                  </a:r>
                  <a:endParaRPr lang="en-US" altLang="ko-KR" sz="14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FAAFF043-13C6-4BF8-BA56-38FA3BDA09EE}"/>
                  </a:ext>
                </a:extLst>
              </p:cNvPr>
              <p:cNvSpPr/>
              <p:nvPr/>
            </p:nvSpPr>
            <p:spPr>
              <a:xfrm>
                <a:off x="7716318" y="5350954"/>
                <a:ext cx="12714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춘천시민</a:t>
                </a:r>
                <a:endParaRPr lang="en-US" altLang="ko-KR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ctr"/>
                <a:r>
                  <a:rPr lang="ko-KR" altLang="en-US" sz="12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사업주</a:t>
                </a:r>
                <a:endParaRPr lang="en-US" altLang="ko-KR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ctr"/>
                <a:r>
                  <a:rPr lang="ko-KR" altLang="en-US" sz="12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공공기관</a:t>
                </a:r>
                <a:endParaRPr lang="en-US" altLang="ko-KR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E1791FC-455E-4DFB-8A21-2B98AFEC97FC}"/>
                </a:ext>
              </a:extLst>
            </p:cNvPr>
            <p:cNvSpPr/>
            <p:nvPr/>
          </p:nvSpPr>
          <p:spPr>
            <a:xfrm>
              <a:off x="3782787" y="3064567"/>
              <a:ext cx="13217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이용요금</a:t>
              </a:r>
              <a:endParaRPr lang="en-US" altLang="ko-KR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0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공공기관</a:t>
              </a:r>
              <a:r>
                <a:rPr lang="en-US" altLang="ko-KR" sz="10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0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사업주 한정</a:t>
              </a:r>
              <a:r>
                <a:rPr lang="en-US" altLang="ko-KR" sz="10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pic>
          <p:nvPicPr>
            <p:cNvPr id="38" name="Picture 2" descr="시, 새로운 도시브랜드 공개 &lt; 춘천 &lt; 지역 &lt; 기사본문 - 강원도민일보">
              <a:extLst>
                <a:ext uri="{FF2B5EF4-FFF2-40B4-BE49-F238E27FC236}">
                  <a16:creationId xmlns:a16="http://schemas.microsoft.com/office/drawing/2014/main" id="{87D75C38-F42B-47D5-BA1E-F2144C45D5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656" b="76613" l="35863" r="63378">
                          <a14:foregroundMark x1="39658" y1="65054" x2="39658" y2="65054"/>
                          <a14:foregroundMark x1="41746" y1="68817" x2="41746" y2="68817"/>
                          <a14:foregroundMark x1="41746" y1="71237" x2="41746" y2="71237"/>
                          <a14:foregroundMark x1="37381" y1="76613" x2="37381" y2="76613"/>
                          <a14:foregroundMark x1="48577" y1="65591" x2="48577" y2="65591"/>
                          <a14:foregroundMark x1="49715" y1="69624" x2="49715" y2="69624"/>
                          <a14:foregroundMark x1="52182" y1="68548" x2="52182" y2="68548"/>
                          <a14:foregroundMark x1="48387" y1="76344" x2="48387" y2="76344"/>
                          <a14:foregroundMark x1="57685" y1="68548" x2="57685" y2="68548"/>
                          <a14:foregroundMark x1="59962" y1="72312" x2="59962" y2="72312"/>
                          <a14:foregroundMark x1="62808" y1="68548" x2="62808" y2="68548"/>
                          <a14:foregroundMark x1="50095" y1="23656" x2="50095" y2="23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7" t="18454" r="32794" b="16996"/>
            <a:stretch/>
          </p:blipFill>
          <p:spPr bwMode="auto">
            <a:xfrm>
              <a:off x="5067284" y="1956127"/>
              <a:ext cx="588425" cy="776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EAA8932-5D26-461C-AE4A-95F082AFF72C}"/>
                </a:ext>
              </a:extLst>
            </p:cNvPr>
            <p:cNvSpPr/>
            <p:nvPr/>
          </p:nvSpPr>
          <p:spPr>
            <a:xfrm>
              <a:off x="5525478" y="4444594"/>
              <a:ext cx="1031863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LED 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전광판에</a:t>
              </a:r>
              <a:endPara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광고 게시</a:t>
              </a:r>
              <a:endParaRPr lang="en-US" altLang="ko-KR" sz="14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0650676-A0E1-4478-9C61-CBB785DB7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46963" r="61557">
                          <a14:backgroundMark x1="48750" y1="62667" x2="47000" y2="70833"/>
                          <a14:backgroundMark x1="48250" y1="69500" x2="47500" y2="62667"/>
                          <a14:backgroundMark x1="48000" y1="68000" x2="48000" y2="63333"/>
                          <a14:backgroundMark x1="49250" y1="50167" x2="48500" y2="68667"/>
                          <a14:backgroundMark x1="49250" y1="46333" x2="49000" y2="54167"/>
                        </a14:backgroundRemoval>
                      </a14:imgEffect>
                    </a14:imgLayer>
                  </a14:imgProps>
                </a:ext>
              </a:extLst>
            </a:blip>
            <a:srcRect l="45139" t="-685" r="36619"/>
            <a:stretch/>
          </p:blipFill>
          <p:spPr>
            <a:xfrm>
              <a:off x="3637909" y="2665359"/>
              <a:ext cx="419095" cy="3469574"/>
            </a:xfrm>
            <a:prstGeom prst="rect">
              <a:avLst/>
            </a:prstGeom>
          </p:spPr>
        </p:pic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99D37D8-E199-41E0-829F-806174798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939" y="4146125"/>
              <a:ext cx="142978" cy="134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5BDDB97-572F-49DB-847E-568653289356}"/>
                </a:ext>
              </a:extLst>
            </p:cNvPr>
            <p:cNvSpPr/>
            <p:nvPr/>
          </p:nvSpPr>
          <p:spPr>
            <a:xfrm>
              <a:off x="3848307" y="3894301"/>
              <a:ext cx="132176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배너 </a:t>
              </a:r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 게시</a:t>
              </a:r>
              <a:endPara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40,000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원</a:t>
              </a:r>
              <a:endParaRPr lang="en-US" altLang="ko-KR" sz="8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2F500DB9-EA23-4EBC-8214-A247D198F7EA}"/>
                </a:ext>
              </a:extLst>
            </p:cNvPr>
            <p:cNvGrpSpPr/>
            <p:nvPr/>
          </p:nvGrpSpPr>
          <p:grpSpPr>
            <a:xfrm>
              <a:off x="4844842" y="2948764"/>
              <a:ext cx="504000" cy="2205904"/>
              <a:chOff x="1761050" y="2931387"/>
              <a:chExt cx="504000" cy="2205904"/>
            </a:xfrm>
          </p:grpSpPr>
          <p:pic>
            <p:nvPicPr>
              <p:cNvPr id="158" name="그래픽 157" descr="위쪽 화살표">
                <a:extLst>
                  <a:ext uri="{FF2B5EF4-FFF2-40B4-BE49-F238E27FC236}">
                    <a16:creationId xmlns:a16="http://schemas.microsoft.com/office/drawing/2014/main" id="{5ED32ED5-1DCC-49C8-BD9B-1BF51E210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761050" y="293138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4D9A1972-14A7-4CDE-BE27-147436CC1E44}"/>
                  </a:ext>
                </a:extLst>
              </p:cNvPr>
              <p:cNvSpPr/>
              <p:nvPr/>
            </p:nvSpPr>
            <p:spPr>
              <a:xfrm>
                <a:off x="1994658" y="3013291"/>
                <a:ext cx="36000" cy="21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1A5714F-F6A0-4278-9768-1B4A6057C95C}"/>
                </a:ext>
              </a:extLst>
            </p:cNvPr>
            <p:cNvGrpSpPr/>
            <p:nvPr/>
          </p:nvGrpSpPr>
          <p:grpSpPr>
            <a:xfrm rot="10800000">
              <a:off x="5264866" y="2989654"/>
              <a:ext cx="504000" cy="2205904"/>
              <a:chOff x="1761050" y="2931387"/>
              <a:chExt cx="504000" cy="2205904"/>
            </a:xfrm>
          </p:grpSpPr>
          <p:pic>
            <p:nvPicPr>
              <p:cNvPr id="161" name="그래픽 160" descr="위쪽 화살표">
                <a:extLst>
                  <a:ext uri="{FF2B5EF4-FFF2-40B4-BE49-F238E27FC236}">
                    <a16:creationId xmlns:a16="http://schemas.microsoft.com/office/drawing/2014/main" id="{5D66DE6B-0424-4C8E-8286-B35A0E00F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761050" y="293138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D847B4BD-9001-4F5C-B4BA-4C1AD59BD5E7}"/>
                  </a:ext>
                </a:extLst>
              </p:cNvPr>
              <p:cNvSpPr/>
              <p:nvPr/>
            </p:nvSpPr>
            <p:spPr>
              <a:xfrm>
                <a:off x="1994658" y="3013291"/>
                <a:ext cx="36000" cy="21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635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E858241-0F27-4A9C-9EAE-D6F3862A5135}"/>
              </a:ext>
            </a:extLst>
          </p:cNvPr>
          <p:cNvSpPr/>
          <p:nvPr/>
        </p:nvSpPr>
        <p:spPr>
          <a:xfrm>
            <a:off x="6857655" y="2803469"/>
            <a:ext cx="1600609" cy="2663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3C64"/>
              </a:solidFill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6FCE775E-668B-4880-846F-81D45E17ACD9}"/>
              </a:ext>
            </a:extLst>
          </p:cNvPr>
          <p:cNvSpPr/>
          <p:nvPr/>
        </p:nvSpPr>
        <p:spPr>
          <a:xfrm>
            <a:off x="5168545" y="2803469"/>
            <a:ext cx="1600609" cy="2663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3C64"/>
              </a:solidFill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B97AEBDA-C33E-4E37-9C90-9570A1638E3E}"/>
              </a:ext>
            </a:extLst>
          </p:cNvPr>
          <p:cNvSpPr/>
          <p:nvPr/>
        </p:nvSpPr>
        <p:spPr>
          <a:xfrm>
            <a:off x="3489701" y="2803469"/>
            <a:ext cx="1600609" cy="2663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3C64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F7CB2CA-47D3-4C95-815A-A18B1798123F}"/>
              </a:ext>
            </a:extLst>
          </p:cNvPr>
          <p:cNvSpPr/>
          <p:nvPr/>
        </p:nvSpPr>
        <p:spPr>
          <a:xfrm>
            <a:off x="1799080" y="2803469"/>
            <a:ext cx="1600609" cy="2663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3C64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1C4E20C-B1F3-4040-925A-0B0A51A86FD1}"/>
              </a:ext>
            </a:extLst>
          </p:cNvPr>
          <p:cNvSpPr/>
          <p:nvPr/>
        </p:nvSpPr>
        <p:spPr>
          <a:xfrm>
            <a:off x="117919" y="2788661"/>
            <a:ext cx="1600609" cy="269305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3C6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491DA0-99F4-4D54-81E8-8DA4D2907E87}"/>
              </a:ext>
            </a:extLst>
          </p:cNvPr>
          <p:cNvSpPr txBox="1"/>
          <p:nvPr/>
        </p:nvSpPr>
        <p:spPr>
          <a:xfrm>
            <a:off x="117919" y="2846918"/>
            <a:ext cx="1600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최지예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80731-7A36-4D0E-B487-3B85DD65EC26}"/>
              </a:ext>
            </a:extLst>
          </p:cNvPr>
          <p:cNvSpPr txBox="1"/>
          <p:nvPr/>
        </p:nvSpPr>
        <p:spPr>
          <a:xfrm>
            <a:off x="1799080" y="2846918"/>
            <a:ext cx="1600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강권호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2AF478-29F1-4AC1-9EAE-CB4059D9BE79}"/>
              </a:ext>
            </a:extLst>
          </p:cNvPr>
          <p:cNvSpPr txBox="1"/>
          <p:nvPr/>
        </p:nvSpPr>
        <p:spPr>
          <a:xfrm>
            <a:off x="3489701" y="2846918"/>
            <a:ext cx="1600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정미례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E447B6-97B2-4103-B74E-A8E3E7C945B7}"/>
              </a:ext>
            </a:extLst>
          </p:cNvPr>
          <p:cNvSpPr txBox="1"/>
          <p:nvPr/>
        </p:nvSpPr>
        <p:spPr>
          <a:xfrm>
            <a:off x="5168545" y="2846918"/>
            <a:ext cx="1600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안정선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3A8DC0-7CAB-4DAD-B7F9-B962AF5017E2}"/>
              </a:ext>
            </a:extLst>
          </p:cNvPr>
          <p:cNvSpPr txBox="1"/>
          <p:nvPr/>
        </p:nvSpPr>
        <p:spPr>
          <a:xfrm>
            <a:off x="6857655" y="2846918"/>
            <a:ext cx="1600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배정윤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A6F1F2-2D97-4E42-A0BB-12259B8120D2}"/>
              </a:ext>
            </a:extLst>
          </p:cNvPr>
          <p:cNvSpPr txBox="1"/>
          <p:nvPr/>
        </p:nvSpPr>
        <p:spPr>
          <a:xfrm>
            <a:off x="499565" y="3130886"/>
            <a:ext cx="837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회계학과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DFE201-66DC-46D4-96DC-B4C61822DD32}"/>
              </a:ext>
            </a:extLst>
          </p:cNvPr>
          <p:cNvSpPr txBox="1"/>
          <p:nvPr/>
        </p:nvSpPr>
        <p:spPr>
          <a:xfrm>
            <a:off x="2180726" y="3130886"/>
            <a:ext cx="837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회계학과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E00919-4CE5-463D-8AF5-0C72F21E5AF2}"/>
              </a:ext>
            </a:extLst>
          </p:cNvPr>
          <p:cNvSpPr txBox="1"/>
          <p:nvPr/>
        </p:nvSpPr>
        <p:spPr>
          <a:xfrm>
            <a:off x="3739708" y="3130886"/>
            <a:ext cx="1100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정보통계학과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4F50B3-8A23-4DFD-96B6-E4F3D888398E}"/>
              </a:ext>
            </a:extLst>
          </p:cNvPr>
          <p:cNvSpPr txBox="1"/>
          <p:nvPr/>
        </p:nvSpPr>
        <p:spPr>
          <a:xfrm>
            <a:off x="5210381" y="3103100"/>
            <a:ext cx="1531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사회학과</a:t>
            </a:r>
            <a:r>
              <a:rPr lang="en-US" altLang="ko-KR" sz="11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</a:p>
          <a:p>
            <a:pPr algn="ctr"/>
            <a:r>
              <a:rPr lang="ko-KR" altLang="en-US" sz="11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11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사이언스학과</a:t>
            </a:r>
            <a:endParaRPr lang="ko-KR" altLang="en-US" sz="11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6F0D5F-3417-4744-B855-BD07B62CE1F4}"/>
              </a:ext>
            </a:extLst>
          </p:cNvPr>
          <p:cNvSpPr txBox="1"/>
          <p:nvPr/>
        </p:nvSpPr>
        <p:spPr>
          <a:xfrm>
            <a:off x="7107662" y="3130886"/>
            <a:ext cx="1100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정보통계학과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FD1E07-2B5D-481A-9636-0CE1B0F1BFCC}"/>
              </a:ext>
            </a:extLst>
          </p:cNvPr>
          <p:cNvSpPr txBox="1"/>
          <p:nvPr/>
        </p:nvSpPr>
        <p:spPr>
          <a:xfrm>
            <a:off x="118678" y="3435105"/>
            <a:ext cx="1527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전산세무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급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3C41F7-D3A1-44DA-B422-35F27C79D9F2}"/>
              </a:ext>
            </a:extLst>
          </p:cNvPr>
          <p:cNvSpPr txBox="1"/>
          <p:nvPr/>
        </p:nvSpPr>
        <p:spPr>
          <a:xfrm>
            <a:off x="1799839" y="3435105"/>
            <a:ext cx="1527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전산세무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급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1588DF-15F9-4156-8315-C7D60E9F70E4}"/>
              </a:ext>
            </a:extLst>
          </p:cNvPr>
          <p:cNvSpPr txBox="1"/>
          <p:nvPr/>
        </p:nvSpPr>
        <p:spPr>
          <a:xfrm>
            <a:off x="3417255" y="3435105"/>
            <a:ext cx="1745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사회조사분석사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급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87220E-D041-4CDF-9DA2-408CDFBFC458}"/>
              </a:ext>
            </a:extLst>
          </p:cNvPr>
          <p:cNvSpPr txBox="1"/>
          <p:nvPr/>
        </p:nvSpPr>
        <p:spPr>
          <a:xfrm>
            <a:off x="4754224" y="3465304"/>
            <a:ext cx="242925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사회조사분석사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급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 </a:t>
            </a:r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학생창업유망팀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U300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선정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청년스타트업어워즈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우수상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물류산업진흥재단 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인큐베이팅센터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입주팀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물류아이디어경진대회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빅데이터분야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최우수상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2571C5-8928-4F71-A1D7-BDB5961F1CD1}"/>
              </a:ext>
            </a:extLst>
          </p:cNvPr>
          <p:cNvSpPr txBox="1"/>
          <p:nvPr/>
        </p:nvSpPr>
        <p:spPr>
          <a:xfrm>
            <a:off x="6581752" y="3449360"/>
            <a:ext cx="215241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AKPK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모듈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Ⅰ</a:t>
            </a:r>
          </a:p>
          <a:p>
            <a:pPr algn="ctr"/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SAS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분석챔피언십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 합격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JA KOREA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경제교육봉사단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3A25F4D-833D-464F-B60C-F25AAB2C9889}"/>
              </a:ext>
            </a:extLst>
          </p:cNvPr>
          <p:cNvSpPr/>
          <p:nvPr/>
        </p:nvSpPr>
        <p:spPr>
          <a:xfrm>
            <a:off x="84649" y="5707191"/>
            <a:ext cx="8373615" cy="8024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3C64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ECDF4-9945-4CFA-A601-659074DF3CFE}"/>
              </a:ext>
            </a:extLst>
          </p:cNvPr>
          <p:cNvSpPr txBox="1"/>
          <p:nvPr/>
        </p:nvSpPr>
        <p:spPr>
          <a:xfrm>
            <a:off x="154551" y="4935514"/>
            <a:ext cx="152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공공데이터 분석 및 시각화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수익모델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9221C3-F093-413C-8108-9C656500B8BB}"/>
              </a:ext>
            </a:extLst>
          </p:cNvPr>
          <p:cNvSpPr txBox="1"/>
          <p:nvPr/>
        </p:nvSpPr>
        <p:spPr>
          <a:xfrm>
            <a:off x="3534012" y="4932581"/>
            <a:ext cx="152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공공데이터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및 시각화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기획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마케팅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888DFD-4A71-405E-9609-AA68D4C4C56E}"/>
              </a:ext>
            </a:extLst>
          </p:cNvPr>
          <p:cNvSpPr txBox="1"/>
          <p:nvPr/>
        </p:nvSpPr>
        <p:spPr>
          <a:xfrm>
            <a:off x="5062984" y="5109676"/>
            <a:ext cx="181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마케팅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비즈니스모델 개발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DC8F8E1-2740-40CB-A28F-9B75493BBD4E}"/>
              </a:ext>
            </a:extLst>
          </p:cNvPr>
          <p:cNvSpPr txBox="1"/>
          <p:nvPr/>
        </p:nvSpPr>
        <p:spPr>
          <a:xfrm>
            <a:off x="1835712" y="4916493"/>
            <a:ext cx="152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공공데이터 분석 및 시각화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수익모델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E5BD867-6C3F-4374-A1B0-755966E89071}"/>
              </a:ext>
            </a:extLst>
          </p:cNvPr>
          <p:cNvSpPr txBox="1"/>
          <p:nvPr/>
        </p:nvSpPr>
        <p:spPr>
          <a:xfrm>
            <a:off x="6686604" y="5114804"/>
            <a:ext cx="1942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기획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비즈니스 모델 개발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CC94FB5-692B-4D60-B16D-8E6530A6F2D3}"/>
              </a:ext>
            </a:extLst>
          </p:cNvPr>
          <p:cNvGrpSpPr/>
          <p:nvPr/>
        </p:nvGrpSpPr>
        <p:grpSpPr>
          <a:xfrm>
            <a:off x="5372924" y="1459050"/>
            <a:ext cx="1191851" cy="1191851"/>
            <a:chOff x="5800197" y="959937"/>
            <a:chExt cx="1486727" cy="1486727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D3C5181A-CD1D-4691-B566-79247E2CB01B}"/>
                </a:ext>
              </a:extLst>
            </p:cNvPr>
            <p:cNvSpPr/>
            <p:nvPr/>
          </p:nvSpPr>
          <p:spPr>
            <a:xfrm>
              <a:off x="5800197" y="959937"/>
              <a:ext cx="1486727" cy="1486727"/>
            </a:xfrm>
            <a:prstGeom prst="ellipse">
              <a:avLst/>
            </a:prstGeom>
            <a:solidFill>
              <a:srgbClr val="FFD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5D88AEA-F360-4A63-859C-AFFCC9212550}"/>
                </a:ext>
              </a:extLst>
            </p:cNvPr>
            <p:cNvSpPr/>
            <p:nvPr/>
          </p:nvSpPr>
          <p:spPr>
            <a:xfrm>
              <a:off x="5892634" y="1052374"/>
              <a:ext cx="1301853" cy="1301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1" name="그림 50" descr="사람, 실내, 의류, 가장이(가) 표시된 사진&#10;&#10;자동 생성된 설명">
              <a:extLst>
                <a:ext uri="{FF2B5EF4-FFF2-40B4-BE49-F238E27FC236}">
                  <a16:creationId xmlns:a16="http://schemas.microsoft.com/office/drawing/2014/main" id="{5FD1943A-3F01-47A0-BD64-18C6382A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0" b="99200" l="933" r="98000">
                          <a14:foregroundMark x1="30000" y1="47867" x2="33467" y2="31200"/>
                          <a14:foregroundMark x1="28667" y1="39467" x2="35600" y2="11067"/>
                          <a14:foregroundMark x1="45333" y1="14533" x2="81467" y2="19333"/>
                          <a14:foregroundMark x1="36933" y1="7600" x2="74400" y2="4533"/>
                          <a14:foregroundMark x1="74400" y1="4533" x2="83467" y2="4800"/>
                          <a14:foregroundMark x1="36267" y1="3333" x2="78267" y2="800"/>
                          <a14:foregroundMark x1="78267" y1="800" x2="83467" y2="1333"/>
                          <a14:foregroundMark x1="44667" y1="3333" x2="86933" y2="6800"/>
                          <a14:foregroundMark x1="84933" y1="7600" x2="93200" y2="35333"/>
                          <a14:foregroundMark x1="88400" y1="20800" x2="91867" y2="57733"/>
                          <a14:foregroundMark x1="91867" y1="57733" x2="68267" y2="90800"/>
                          <a14:foregroundMark x1="68267" y1="90800" x2="30000" y2="87200"/>
                          <a14:foregroundMark x1="30000" y1="87200" x2="68667" y2="78400"/>
                          <a14:foregroundMark x1="68667" y1="78400" x2="40400" y2="81867"/>
                          <a14:foregroundMark x1="46000" y1="84667" x2="84667" y2="83600"/>
                          <a14:foregroundMark x1="84667" y1="83600" x2="90933" y2="46800"/>
                          <a14:foregroundMark x1="90933" y1="46800" x2="98000" y2="67200"/>
                          <a14:foregroundMark x1="96000" y1="10400" x2="91867" y2="99200"/>
                          <a14:foregroundMark x1="14800" y1="78400" x2="56400" y2="70000"/>
                          <a14:foregroundMark x1="5067" y1="87333" x2="82800" y2="87333"/>
                          <a14:foregroundMark x1="3600" y1="82533" x2="46667" y2="65200"/>
                          <a14:foregroundMark x1="2267" y1="79067" x2="38933" y2="63333"/>
                          <a14:foregroundMark x1="38933" y1="63333" x2="43200" y2="59600"/>
                          <a14:foregroundMark x1="1600" y1="76267" x2="39067" y2="64533"/>
                          <a14:foregroundMark x1="39067" y1="64533" x2="49467" y2="56133"/>
                          <a14:foregroundMark x1="7867" y1="72800" x2="41200" y2="57600"/>
                          <a14:foregroundMark x1="63333" y1="94400" x2="88400" y2="94400"/>
                          <a14:foregroundMark x1="34133" y1="12400" x2="33467" y2="20000"/>
                          <a14:foregroundMark x1="933" y1="72133" x2="33467" y2="58933"/>
                          <a14:foregroundMark x1="1600" y1="70000" x2="32800" y2="61067"/>
                          <a14:foregroundMark x1="5733" y1="92933" x2="70933" y2="90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500" y="1051240"/>
              <a:ext cx="1304121" cy="1304121"/>
            </a:xfrm>
            <a:prstGeom prst="ellipse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21415FA-6B29-46BF-AF64-CFE3729B56B6}"/>
              </a:ext>
            </a:extLst>
          </p:cNvPr>
          <p:cNvGrpSpPr/>
          <p:nvPr/>
        </p:nvGrpSpPr>
        <p:grpSpPr>
          <a:xfrm>
            <a:off x="7062034" y="1459050"/>
            <a:ext cx="1191851" cy="1191851"/>
            <a:chOff x="8062403" y="1458690"/>
            <a:chExt cx="1191851" cy="1191851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E9A7FD5-DEC2-4438-9F96-AFBECDCF9FB0}"/>
                </a:ext>
              </a:extLst>
            </p:cNvPr>
            <p:cNvSpPr/>
            <p:nvPr/>
          </p:nvSpPr>
          <p:spPr>
            <a:xfrm>
              <a:off x="8062403" y="1458690"/>
              <a:ext cx="1191851" cy="1191851"/>
            </a:xfrm>
            <a:prstGeom prst="ellipse">
              <a:avLst/>
            </a:prstGeom>
            <a:solidFill>
              <a:srgbClr val="FFD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14BF188-0167-4815-BF4F-AF1BB11B2B60}"/>
                </a:ext>
              </a:extLst>
            </p:cNvPr>
            <p:cNvSpPr/>
            <p:nvPr/>
          </p:nvSpPr>
          <p:spPr>
            <a:xfrm>
              <a:off x="8136506" y="1532793"/>
              <a:ext cx="1043645" cy="10436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1D3DDED-421A-4CF4-9B60-7D8302F9D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42" b="99261" l="19792" r="90903">
                          <a14:foregroundMark x1="38125" y1="42514" x2="41181" y2="40388"/>
                          <a14:foregroundMark x1="48958" y1="30684" x2="53403" y2="25601"/>
                          <a14:foregroundMark x1="34653" y1="69778" x2="26181" y2="64140"/>
                          <a14:foregroundMark x1="26181" y1="64140" x2="18750" y2="30591"/>
                          <a14:foregroundMark x1="18750" y1="30591" x2="21389" y2="19316"/>
                          <a14:foregroundMark x1="21389" y1="19316" x2="27569" y2="10536"/>
                          <a14:foregroundMark x1="27569" y1="10536" x2="35069" y2="3512"/>
                          <a14:foregroundMark x1="35069" y1="3512" x2="43681" y2="647"/>
                          <a14:foregroundMark x1="43681" y1="647" x2="51458" y2="5176"/>
                          <a14:foregroundMark x1="51458" y1="5176" x2="78542" y2="35213"/>
                          <a14:foregroundMark x1="78542" y1="35213" x2="86667" y2="38078"/>
                          <a14:foregroundMark x1="86667" y1="38078" x2="90556" y2="48244"/>
                          <a14:foregroundMark x1="90556" y1="48244" x2="87431" y2="71072"/>
                          <a14:foregroundMark x1="87431" y1="71072" x2="77708" y2="90850"/>
                          <a14:foregroundMark x1="77708" y1="90850" x2="69306" y2="97227"/>
                          <a14:foregroundMark x1="69306" y1="97227" x2="46319" y2="99815"/>
                          <a14:foregroundMark x1="46319" y1="99815" x2="38125" y2="96765"/>
                          <a14:foregroundMark x1="38125" y1="96765" x2="32014" y2="88909"/>
                          <a14:foregroundMark x1="32014" y1="88909" x2="34722" y2="78281"/>
                          <a14:foregroundMark x1="34722" y1="78281" x2="33611" y2="69963"/>
                          <a14:foregroundMark x1="20625" y1="24030" x2="19861" y2="35582"/>
                          <a14:foregroundMark x1="19861" y1="35582" x2="25972" y2="56839"/>
                          <a14:foregroundMark x1="25972" y1="56839" x2="30764" y2="65989"/>
                          <a14:foregroundMark x1="30764" y1="65989" x2="39028" y2="59982"/>
                          <a14:foregroundMark x1="39028" y1="59982" x2="35208" y2="47043"/>
                          <a14:foregroundMark x1="35208" y1="47043" x2="22639" y2="27911"/>
                          <a14:foregroundMark x1="22639" y1="27911" x2="30486" y2="53235"/>
                          <a14:foregroundMark x1="30486" y1="53235" x2="33403" y2="57116"/>
                          <a14:foregroundMark x1="40208" y1="83457" x2="44306" y2="92699"/>
                          <a14:foregroundMark x1="71458" y1="94824" x2="80069" y2="96488"/>
                          <a14:foregroundMark x1="80069" y1="96488" x2="88125" y2="92237"/>
                          <a14:foregroundMark x1="88125" y1="92237" x2="80278" y2="61460"/>
                          <a14:foregroundMark x1="62014" y1="24214" x2="68819" y2="33734"/>
                          <a14:foregroundMark x1="68819" y1="33734" x2="78264" y2="39094"/>
                          <a14:foregroundMark x1="77361" y1="39464" x2="85903" y2="38725"/>
                          <a14:foregroundMark x1="85903" y1="38725" x2="90347" y2="36599"/>
                          <a14:foregroundMark x1="85556" y1="37800" x2="90903" y2="38725"/>
                          <a14:foregroundMark x1="84236" y1="35490" x2="90000" y2="37523"/>
                          <a14:foregroundMark x1="77569" y1="44640" x2="77292" y2="58780"/>
                          <a14:foregroundMark x1="77292" y1="58780" x2="71389" y2="71904"/>
                          <a14:foregroundMark x1="71389" y1="71904" x2="61389" y2="70610"/>
                          <a14:foregroundMark x1="61389" y1="70610" x2="63403" y2="57301"/>
                          <a14:foregroundMark x1="63403" y1="57301" x2="74792" y2="53512"/>
                          <a14:foregroundMark x1="74792" y1="53512" x2="83750" y2="62847"/>
                          <a14:foregroundMark x1="83750" y1="62847" x2="80833" y2="75139"/>
                          <a14:foregroundMark x1="80833" y1="75139" x2="73542" y2="74030"/>
                          <a14:foregroundMark x1="77917" y1="83364" x2="68333" y2="89834"/>
                          <a14:foregroundMark x1="68333" y1="89834" x2="59931" y2="89926"/>
                          <a14:foregroundMark x1="59931" y1="89926" x2="51319" y2="85213"/>
                          <a14:foregroundMark x1="51319" y1="85213" x2="54028" y2="72181"/>
                          <a14:foregroundMark x1="54028" y1="72181" x2="62986" y2="78004"/>
                          <a14:foregroundMark x1="62986" y1="78004" x2="71319" y2="92144"/>
                          <a14:foregroundMark x1="72639" y1="99353" x2="81250" y2="95009"/>
                          <a14:foregroundMark x1="81250" y1="95009" x2="86042" y2="84658"/>
                          <a14:foregroundMark x1="86042" y1="84658" x2="85833" y2="77172"/>
                          <a14:foregroundMark x1="32569" y1="7579" x2="41111" y2="4251"/>
                          <a14:foregroundMark x1="41111" y1="4251" x2="50000" y2="7024"/>
                          <a14:foregroundMark x1="50000" y1="7024" x2="51458" y2="9797"/>
                          <a14:foregroundMark x1="41319" y1="3327" x2="47847" y2="3142"/>
                        </a14:backgroundRemoval>
                      </a14:imgEffect>
                    </a14:imgLayer>
                  </a14:imgProps>
                </a:ext>
              </a:extLst>
            </a:blip>
            <a:srcRect l="15138" r="9457"/>
            <a:stretch/>
          </p:blipFill>
          <p:spPr>
            <a:xfrm rot="2235987">
              <a:off x="8129653" y="1514361"/>
              <a:ext cx="1068962" cy="1065215"/>
            </a:xfrm>
            <a:prstGeom prst="ellipse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29596E4-3577-4B75-8ABE-842D5FD58E9C}"/>
              </a:ext>
            </a:extLst>
          </p:cNvPr>
          <p:cNvGrpSpPr/>
          <p:nvPr/>
        </p:nvGrpSpPr>
        <p:grpSpPr>
          <a:xfrm>
            <a:off x="2003459" y="1459050"/>
            <a:ext cx="1191851" cy="1191851"/>
            <a:chOff x="2430717" y="1492902"/>
            <a:chExt cx="1191851" cy="119185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6929926-C865-4DE5-9962-9476EF383891}"/>
                </a:ext>
              </a:extLst>
            </p:cNvPr>
            <p:cNvSpPr/>
            <p:nvPr/>
          </p:nvSpPr>
          <p:spPr>
            <a:xfrm>
              <a:off x="2430717" y="1492902"/>
              <a:ext cx="1191851" cy="1191851"/>
            </a:xfrm>
            <a:prstGeom prst="ellipse">
              <a:avLst/>
            </a:prstGeom>
            <a:solidFill>
              <a:srgbClr val="FFD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18B7553-0725-4520-AB52-B0B419788699}"/>
                </a:ext>
              </a:extLst>
            </p:cNvPr>
            <p:cNvSpPr/>
            <p:nvPr/>
          </p:nvSpPr>
          <p:spPr>
            <a:xfrm>
              <a:off x="2504820" y="1567005"/>
              <a:ext cx="1043645" cy="10436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21BCFDB-35F8-4D27-BA62-0C1AB15DE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542" b="94792" l="8056" r="90278">
                          <a14:foregroundMark x1="38519" y1="39375" x2="42963" y2="32986"/>
                          <a14:foregroundMark x1="42963" y1="32986" x2="51111" y2="29236"/>
                          <a14:foregroundMark x1="51111" y1="29236" x2="60556" y2="31528"/>
                          <a14:foregroundMark x1="60556" y1="31528" x2="57778" y2="38333"/>
                          <a14:foregroundMark x1="57778" y1="38333" x2="50648" y2="33472"/>
                          <a14:foregroundMark x1="50648" y1="33472" x2="52685" y2="29861"/>
                          <a14:foregroundMark x1="72315" y1="49097" x2="71111" y2="51181"/>
                          <a14:foregroundMark x1="72130" y1="49236" x2="72870" y2="48333"/>
                          <a14:foregroundMark x1="38981" y1="62708" x2="22037" y2="69306"/>
                          <a14:foregroundMark x1="22037" y1="69306" x2="16574" y2="75903"/>
                          <a14:foregroundMark x1="16574" y1="75903" x2="23519" y2="81875"/>
                          <a14:foregroundMark x1="23519" y1="81875" x2="57037" y2="86736"/>
                          <a14:foregroundMark x1="57037" y1="86736" x2="74630" y2="81667"/>
                          <a14:foregroundMark x1="74630" y1="81667" x2="75648" y2="74722"/>
                          <a14:foregroundMark x1="75648" y1="74722" x2="62315" y2="63125"/>
                          <a14:foregroundMark x1="62315" y1="63125" x2="63241" y2="63611"/>
                          <a14:foregroundMark x1="23611" y1="83819" x2="32222" y2="89444"/>
                          <a14:foregroundMark x1="32222" y1="89444" x2="42778" y2="90208"/>
                          <a14:foregroundMark x1="42778" y1="90208" x2="72870" y2="88819"/>
                          <a14:foregroundMark x1="72870" y1="88819" x2="76111" y2="81042"/>
                          <a14:foregroundMark x1="76111" y1="81042" x2="76111" y2="80903"/>
                          <a14:foregroundMark x1="77130" y1="71389" x2="86019" y2="74931"/>
                          <a14:foregroundMark x1="86019" y1="74931" x2="85370" y2="82153"/>
                          <a14:foregroundMark x1="85370" y1="82153" x2="75926" y2="79653"/>
                          <a14:foregroundMark x1="75926" y1="79653" x2="78148" y2="72847"/>
                          <a14:foregroundMark x1="78148" y1="72847" x2="78148" y2="72847"/>
                          <a14:foregroundMark x1="50278" y1="88194" x2="49630" y2="89375"/>
                          <a14:foregroundMark x1="56296" y1="90000" x2="46574" y2="92778"/>
                          <a14:foregroundMark x1="46574" y1="92778" x2="40741" y2="89097"/>
                          <a14:foregroundMark x1="56574" y1="93819" x2="47222" y2="94861"/>
                          <a14:foregroundMark x1="47222" y1="94861" x2="44444" y2="92847"/>
                          <a14:foregroundMark x1="27407" y1="89097" x2="38981" y2="93194"/>
                          <a14:foregroundMark x1="38981" y1="93194" x2="42593" y2="89375"/>
                          <a14:foregroundMark x1="71667" y1="88611" x2="60093" y2="94306"/>
                          <a14:foregroundMark x1="60093" y1="94306" x2="48056" y2="94375"/>
                          <a14:foregroundMark x1="48056" y1="94375" x2="29907" y2="90139"/>
                          <a14:foregroundMark x1="89444" y1="75278" x2="90278" y2="74861"/>
                          <a14:foregroundMark x1="87037" y1="76944" x2="89907" y2="82153"/>
                          <a14:foregroundMark x1="52315" y1="57708" x2="52130" y2="62569"/>
                          <a14:foregroundMark x1="11111" y1="75139" x2="11481" y2="75486"/>
                          <a14:foregroundMark x1="8056" y1="78611" x2="9907" y2="75000"/>
                          <a14:foregroundMark x1="10093" y1="79236" x2="12870" y2="82431"/>
                          <a14:foregroundMark x1="89074" y1="75625" x2="89259" y2="80000"/>
                          <a14:foregroundMark x1="24815" y1="64722" x2="30278" y2="63472"/>
                          <a14:foregroundMark x1="88148" y1="77153" x2="89907" y2="75069"/>
                          <a14:backgroundMark x1="33333" y1="31389" x2="28704" y2="39444"/>
                          <a14:backgroundMark x1="28704" y1="39444" x2="28056" y2="46875"/>
                          <a14:backgroundMark x1="28056" y1="46875" x2="31019" y2="54028"/>
                          <a14:backgroundMark x1="31019" y1="54028" x2="20648" y2="53264"/>
                          <a14:backgroundMark x1="20648" y1="53264" x2="15926" y2="44028"/>
                          <a14:backgroundMark x1="15926" y1="44028" x2="18426" y2="37083"/>
                          <a14:backgroundMark x1="18426" y1="37083" x2="26667" y2="31875"/>
                          <a14:backgroundMark x1="26667" y1="31875" x2="31852" y2="33472"/>
                          <a14:backgroundMark x1="31852" y1="36528" x2="32500" y2="35139"/>
                          <a14:backgroundMark x1="34352" y1="37431" x2="33333" y2="46389"/>
                          <a14:backgroundMark x1="27037" y1="60903" x2="34722" y2="56042"/>
                          <a14:backgroundMark x1="34722" y1="56042" x2="34722" y2="55764"/>
                          <a14:backgroundMark x1="72500" y1="57569" x2="73954" y2="50127"/>
                          <a14:backgroundMark x1="68611" y1="28472" x2="74537" y2="33958"/>
                          <a14:backgroundMark x1="74537" y1="33958" x2="74537" y2="33958"/>
                          <a14:backgroundMark x1="73519" y1="56389" x2="79815" y2="62292"/>
                          <a14:backgroundMark x1="79815" y1="62292" x2="85833" y2="60139"/>
                          <a14:backgroundMark x1="26852" y1="62153" x2="29630" y2="61806"/>
                          <a14:backgroundMark x1="29259" y1="61806" x2="32130" y2="61806"/>
                          <a14:backgroundMark x1="29444" y1="62292" x2="31296" y2="61667"/>
                          <a14:backgroundMark x1="75463" y1="30694" x2="76389" y2="36111"/>
                          <a14:backgroundMark x1="74722" y1="34861" x2="76389" y2="37292"/>
                        </a14:backgroundRemoval>
                      </a14:imgEffect>
                    </a14:imgLayer>
                  </a14:imgProps>
                </a:ext>
              </a:extLst>
            </a:blip>
            <a:srcRect l="752" t="21216" r="2076" b="5080"/>
            <a:stretch/>
          </p:blipFill>
          <p:spPr>
            <a:xfrm>
              <a:off x="2506809" y="1548114"/>
              <a:ext cx="1043645" cy="1055448"/>
            </a:xfrm>
            <a:prstGeom prst="ellipse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C4FCC6C-9CE5-434C-BC2F-C3F05CBBDD82}"/>
              </a:ext>
            </a:extLst>
          </p:cNvPr>
          <p:cNvGrpSpPr/>
          <p:nvPr/>
        </p:nvGrpSpPr>
        <p:grpSpPr>
          <a:xfrm>
            <a:off x="322298" y="1459050"/>
            <a:ext cx="1191851" cy="1191851"/>
            <a:chOff x="-1820991" y="2027714"/>
            <a:chExt cx="1191851" cy="119185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154F158-0A79-4C14-B6E8-8F1FFD65595E}"/>
                </a:ext>
              </a:extLst>
            </p:cNvPr>
            <p:cNvSpPr/>
            <p:nvPr/>
          </p:nvSpPr>
          <p:spPr>
            <a:xfrm>
              <a:off x="-1820991" y="2027714"/>
              <a:ext cx="1191851" cy="1191851"/>
            </a:xfrm>
            <a:prstGeom prst="ellipse">
              <a:avLst/>
            </a:prstGeom>
            <a:solidFill>
              <a:srgbClr val="FFD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B3C53BD-AC8A-496C-A2BC-D7BEA88176D4}"/>
                </a:ext>
              </a:extLst>
            </p:cNvPr>
            <p:cNvSpPr/>
            <p:nvPr/>
          </p:nvSpPr>
          <p:spPr>
            <a:xfrm>
              <a:off x="-1746888" y="2101817"/>
              <a:ext cx="1043645" cy="10436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5E2FB64-CD8C-4035-BF66-B5500BBB0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875" b="74514" l="2593" r="90000">
                          <a14:foregroundMark x1="19815" y1="46250" x2="12130" y2="50347"/>
                          <a14:foregroundMark x1="12130" y1="50347" x2="10000" y2="57222"/>
                          <a14:foregroundMark x1="10000" y1="57222" x2="18981" y2="53611"/>
                          <a14:foregroundMark x1="18981" y1="53611" x2="17778" y2="48681"/>
                          <a14:foregroundMark x1="10278" y1="51528" x2="8519" y2="51389"/>
                          <a14:foregroundMark x1="8889" y1="54097" x2="10648" y2="61528"/>
                          <a14:foregroundMark x1="10648" y1="61528" x2="11481" y2="54444"/>
                          <a14:foregroundMark x1="11481" y1="54444" x2="9074" y2="53194"/>
                          <a14:foregroundMark x1="17778" y1="62569" x2="19815" y2="68056"/>
                          <a14:foregroundMark x1="14352" y1="62014" x2="20926" y2="68264"/>
                          <a14:foregroundMark x1="20926" y1="68264" x2="30278" y2="71458"/>
                          <a14:foregroundMark x1="30278" y1="71458" x2="41944" y2="72431"/>
                          <a14:foregroundMark x1="41944" y1="72431" x2="61111" y2="68472"/>
                          <a14:foregroundMark x1="61111" y1="68472" x2="52130" y2="66528"/>
                          <a14:foregroundMark x1="52130" y1="66528" x2="51481" y2="73542"/>
                          <a14:foregroundMark x1="51481" y1="73542" x2="62037" y2="73403"/>
                          <a14:foregroundMark x1="62037" y1="73403" x2="67407" y2="67639"/>
                          <a14:foregroundMark x1="67407" y1="67639" x2="76019" y2="71875"/>
                          <a14:foregroundMark x1="76019" y1="71875" x2="78426" y2="65000"/>
                          <a14:foregroundMark x1="78426" y1="65000" x2="70093" y2="68750"/>
                          <a14:foregroundMark x1="70093" y1="68750" x2="71111" y2="70764"/>
                          <a14:foregroundMark x1="66111" y1="56528" x2="82593" y2="74583"/>
                          <a14:foregroundMark x1="3426" y1="54583" x2="6667" y2="52778"/>
                          <a14:foregroundMark x1="10093" y1="59236" x2="8333" y2="56875"/>
                          <a14:foregroundMark x1="8519" y1="57778" x2="6481" y2="55208"/>
                          <a14:foregroundMark x1="2593" y1="52431" x2="12130" y2="50694"/>
                          <a14:foregroundMark x1="12130" y1="50694" x2="16574" y2="48542"/>
                          <a14:foregroundMark x1="17610" y1="45471" x2="20648" y2="44236"/>
                          <a14:foregroundMark x1="7500" y1="49583" x2="9036" y2="48958"/>
                          <a14:foregroundMark x1="78981" y1="60347" x2="82963" y2="67153"/>
                          <a14:foregroundMark x1="82963" y1="67153" x2="78148" y2="73194"/>
                          <a14:foregroundMark x1="78148" y1="73194" x2="81852" y2="67292"/>
                          <a14:foregroundMark x1="78796" y1="57014" x2="79329" y2="57543"/>
                          <a14:foregroundMark x1="84720" y1="64806" x2="84630" y2="66528"/>
                          <a14:foregroundMark x1="38981" y1="8333" x2="45093" y2="2431"/>
                          <a14:foregroundMark x1="45093" y1="2431" x2="55185" y2="3125"/>
                          <a14:foregroundMark x1="55185" y1="3125" x2="48333" y2="7847"/>
                          <a14:foregroundMark x1="48333" y1="7847" x2="48333" y2="1875"/>
                          <a14:backgroundMark x1="82870" y1="46528" x2="86667" y2="50903"/>
                          <a14:backgroundMark x1="78426" y1="45764" x2="84167" y2="52014"/>
                          <a14:backgroundMark x1="84167" y1="52014" x2="86852" y2="58056"/>
                          <a14:backgroundMark x1="4815" y1="48542" x2="6296" y2="47917"/>
                          <a14:backgroundMark x1="19815" y1="39097" x2="15278" y2="45486"/>
                          <a14:backgroundMark x1="15278" y1="45486" x2="19167" y2="39583"/>
                          <a14:backgroundMark x1="15926" y1="44583" x2="7963" y2="48125"/>
                          <a14:backgroundMark x1="7963" y1="48125" x2="8889" y2="47292"/>
                          <a14:backgroundMark x1="3426" y1="49583" x2="7870" y2="48333"/>
                          <a14:backgroundMark x1="77778" y1="45486" x2="81944" y2="52153"/>
                          <a14:backgroundMark x1="81944" y1="52153" x2="82407" y2="52569"/>
                          <a14:backgroundMark x1="82593" y1="58056" x2="82870" y2="58194"/>
                          <a14:backgroundMark x1="79815" y1="57292" x2="85463" y2="62431"/>
                          <a14:backgroundMark x1="84074" y1="62778" x2="87037" y2="64097"/>
                        </a14:backgroundRemoval>
                      </a14:imgEffect>
                    </a14:imgLayer>
                  </a14:imgProps>
                </a:ext>
              </a:extLst>
            </a:blip>
            <a:srcRect b="25144"/>
            <a:stretch/>
          </p:blipFill>
          <p:spPr>
            <a:xfrm>
              <a:off x="-1750020" y="2107245"/>
              <a:ext cx="1045664" cy="1043645"/>
            </a:xfrm>
            <a:prstGeom prst="ellipse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7829E24-28B2-4237-8187-66131554062F}"/>
              </a:ext>
            </a:extLst>
          </p:cNvPr>
          <p:cNvGrpSpPr/>
          <p:nvPr/>
        </p:nvGrpSpPr>
        <p:grpSpPr>
          <a:xfrm>
            <a:off x="3694080" y="1459050"/>
            <a:ext cx="1191851" cy="1191851"/>
            <a:chOff x="-1820991" y="3747149"/>
            <a:chExt cx="1191851" cy="1191851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662F735-A666-470E-86DE-2F881E9BDAE8}"/>
                </a:ext>
              </a:extLst>
            </p:cNvPr>
            <p:cNvSpPr/>
            <p:nvPr/>
          </p:nvSpPr>
          <p:spPr>
            <a:xfrm>
              <a:off x="-1820991" y="3747149"/>
              <a:ext cx="1191851" cy="1191851"/>
            </a:xfrm>
            <a:prstGeom prst="ellipse">
              <a:avLst/>
            </a:prstGeom>
            <a:solidFill>
              <a:srgbClr val="FFD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F2236-0F0A-48F9-A77A-CD862AB8D5B0}"/>
                </a:ext>
              </a:extLst>
            </p:cNvPr>
            <p:cNvSpPr/>
            <p:nvPr/>
          </p:nvSpPr>
          <p:spPr>
            <a:xfrm>
              <a:off x="-1746888" y="3821252"/>
              <a:ext cx="1043645" cy="10436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1A4E946A-1B4D-43F1-85CB-29E76418E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1" b="75938" l="1875" r="99792">
                          <a14:foregroundMark x1="60938" y1="14609" x2="66250" y2="8828"/>
                          <a14:foregroundMark x1="66250" y1="8828" x2="78958" y2="11328"/>
                          <a14:foregroundMark x1="78958" y1="11328" x2="85104" y2="18047"/>
                          <a14:foregroundMark x1="85104" y1="18047" x2="87083" y2="26641"/>
                          <a14:foregroundMark x1="87083" y1="26641" x2="84896" y2="35547"/>
                          <a14:foregroundMark x1="84896" y1="35547" x2="75521" y2="37969"/>
                          <a14:foregroundMark x1="75521" y1="37969" x2="68646" y2="31328"/>
                          <a14:foregroundMark x1="68646" y1="31328" x2="63333" y2="9531"/>
                          <a14:foregroundMark x1="63333" y1="9531" x2="70417" y2="9531"/>
                          <a14:foregroundMark x1="81458" y1="15391" x2="90000" y2="19375"/>
                          <a14:foregroundMark x1="90000" y1="19375" x2="82083" y2="24531"/>
                          <a14:foregroundMark x1="82083" y1="24531" x2="79167" y2="17422"/>
                          <a14:foregroundMark x1="79167" y1="17422" x2="87188" y2="18281"/>
                          <a14:foregroundMark x1="66354" y1="22188" x2="71354" y2="22734"/>
                          <a14:foregroundMark x1="92813" y1="27969" x2="99063" y2="34453"/>
                          <a14:foregroundMark x1="99063" y1="34453" x2="96146" y2="41797"/>
                          <a14:foregroundMark x1="96146" y1="41797" x2="87083" y2="45313"/>
                          <a14:foregroundMark x1="87083" y1="45313" x2="84271" y2="37500"/>
                          <a14:foregroundMark x1="84271" y1="37500" x2="89896" y2="29297"/>
                          <a14:foregroundMark x1="89896" y1="29297" x2="98021" y2="32031"/>
                          <a14:foregroundMark x1="76458" y1="43516" x2="83125" y2="50859"/>
                          <a14:foregroundMark x1="83125" y1="50859" x2="80000" y2="58906"/>
                          <a14:foregroundMark x1="80000" y1="58906" x2="71042" y2="60703"/>
                          <a14:foregroundMark x1="71042" y1="60703" x2="67083" y2="53281"/>
                          <a14:foregroundMark x1="67083" y1="53281" x2="75104" y2="45938"/>
                          <a14:foregroundMark x1="75104" y1="45938" x2="86771" y2="44141"/>
                          <a14:foregroundMark x1="86771" y1="44141" x2="91979" y2="51250"/>
                          <a14:foregroundMark x1="91979" y1="51250" x2="90938" y2="56406"/>
                          <a14:foregroundMark x1="76458" y1="55781" x2="80729" y2="63828"/>
                          <a14:foregroundMark x1="80729" y1="63828" x2="73333" y2="69844"/>
                          <a14:foregroundMark x1="73333" y1="69844" x2="63438" y2="70625"/>
                          <a14:foregroundMark x1="63438" y1="70625" x2="60833" y2="63516"/>
                          <a14:foregroundMark x1="60833" y1="63516" x2="71979" y2="56563"/>
                          <a14:foregroundMark x1="71979" y1="56563" x2="83125" y2="58984"/>
                          <a14:foregroundMark x1="83125" y1="58984" x2="84688" y2="64766"/>
                          <a14:foregroundMark x1="45833" y1="62891" x2="41042" y2="70313"/>
                          <a14:foregroundMark x1="41042" y1="70313" x2="20938" y2="70781"/>
                          <a14:foregroundMark x1="20938" y1="70781" x2="11667" y2="68828"/>
                          <a14:foregroundMark x1="11667" y1="68828" x2="6667" y2="61641"/>
                          <a14:foregroundMark x1="6667" y1="61641" x2="15625" y2="56250"/>
                          <a14:foregroundMark x1="15625" y1="56250" x2="31250" y2="57891"/>
                          <a14:foregroundMark x1="31250" y1="57891" x2="36667" y2="64063"/>
                          <a14:foregroundMark x1="36667" y1="64063" x2="37188" y2="65938"/>
                          <a14:foregroundMark x1="59583" y1="68281" x2="56354" y2="75391"/>
                          <a14:foregroundMark x1="56354" y1="75391" x2="44375" y2="74922"/>
                          <a14:foregroundMark x1="44375" y1="74922" x2="46979" y2="67109"/>
                          <a14:foregroundMark x1="46979" y1="67109" x2="59896" y2="67266"/>
                          <a14:foregroundMark x1="59896" y1="67266" x2="65208" y2="73125"/>
                          <a14:foregroundMark x1="65208" y1="73125" x2="61875" y2="75938"/>
                          <a14:foregroundMark x1="90938" y1="50469" x2="94479" y2="57344"/>
                          <a14:foregroundMark x1="94479" y1="57344" x2="88854" y2="51563"/>
                          <a14:foregroundMark x1="88854" y1="51563" x2="98125" y2="53125"/>
                          <a14:foregroundMark x1="98125" y1="53125" x2="99583" y2="53750"/>
                          <a14:foregroundMark x1="60521" y1="73594" x2="70104" y2="71406"/>
                          <a14:foregroundMark x1="70104" y1="71406" x2="77500" y2="65625"/>
                          <a14:foregroundMark x1="77500" y1="65625" x2="87396" y2="53359"/>
                          <a14:foregroundMark x1="87396" y1="53359" x2="73021" y2="72422"/>
                          <a14:foregroundMark x1="73021" y1="72422" x2="66146" y2="71172"/>
                          <a14:foregroundMark x1="85729" y1="62031" x2="91875" y2="54766"/>
                          <a14:foregroundMark x1="84896" y1="60547" x2="95938" y2="57500"/>
                          <a14:foregroundMark x1="83021" y1="64375" x2="91458" y2="58672"/>
                          <a14:foregroundMark x1="66563" y1="72578" x2="68646" y2="71875"/>
                          <a14:foregroundMark x1="13438" y1="56797" x2="12396" y2="49531"/>
                          <a14:foregroundMark x1="12396" y1="49531" x2="12708" y2="57031"/>
                          <a14:foregroundMark x1="12708" y1="57031" x2="12083" y2="57656"/>
                          <a14:foregroundMark x1="11458" y1="56797" x2="11146" y2="56953"/>
                          <a14:foregroundMark x1="13021" y1="58125" x2="9063" y2="51328"/>
                          <a14:foregroundMark x1="9063" y1="51328" x2="11354" y2="58125"/>
                          <a14:foregroundMark x1="11354" y1="58125" x2="11146" y2="58438"/>
                          <a14:foregroundMark x1="10521" y1="57422" x2="9896" y2="57656"/>
                          <a14:foregroundMark x1="11146" y1="58516" x2="6667" y2="53203"/>
                          <a14:foregroundMark x1="4896" y1="52578" x2="10000" y2="58438"/>
                          <a14:foregroundMark x1="10000" y1="58438" x2="12083" y2="59531"/>
                          <a14:foregroundMark x1="1979" y1="52344" x2="9792" y2="47266"/>
                          <a14:foregroundMark x1="9792" y1="47266" x2="18438" y2="44766"/>
                          <a14:foregroundMark x1="40104" y1="11563" x2="44479" y2="5313"/>
                          <a14:foregroundMark x1="44479" y1="5313" x2="52500" y2="1250"/>
                          <a14:foregroundMark x1="52500" y1="1250" x2="52917" y2="8359"/>
                          <a14:foregroundMark x1="52917" y1="8359" x2="46458" y2="4063"/>
                          <a14:foregroundMark x1="35417" y1="14063" x2="40833" y2="7187"/>
                          <a14:foregroundMark x1="40833" y1="7187" x2="43125" y2="5938"/>
                          <a14:foregroundMark x1="46667" y1="2578" x2="57500" y2="1406"/>
                          <a14:foregroundMark x1="57500" y1="1406" x2="56458" y2="859"/>
                          <a14:foregroundMark x1="95938" y1="32344" x2="93750" y2="20703"/>
                          <a14:foregroundMark x1="93750" y1="20703" x2="93750" y2="20703"/>
                          <a14:foregroundMark x1="92292" y1="53516" x2="98542" y2="47969"/>
                          <a14:foregroundMark x1="98542" y1="47969" x2="99792" y2="44922"/>
                          <a14:foregroundMark x1="33542" y1="71328" x2="41667" y2="73047"/>
                          <a14:foregroundMark x1="24271" y1="70156" x2="42188" y2="73906"/>
                          <a14:backgroundMark x1="40313" y1="2578" x2="28438" y2="13828"/>
                          <a14:backgroundMark x1="28438" y1="13828" x2="16979" y2="42266"/>
                          <a14:backgroundMark x1="16979" y1="42266" x2="7083" y2="44844"/>
                          <a14:backgroundMark x1="7083" y1="44844" x2="2604" y2="38438"/>
                          <a14:backgroundMark x1="2604" y1="38438" x2="10938" y2="9141"/>
                          <a14:backgroundMark x1="10938" y1="9141" x2="17708" y2="4141"/>
                          <a14:backgroundMark x1="17708" y1="4141" x2="26979" y2="2891"/>
                          <a14:backgroundMark x1="26979" y1="2891" x2="38750" y2="3750"/>
                          <a14:backgroundMark x1="41042" y1="2734" x2="33854" y2="10156"/>
                          <a14:backgroundMark x1="41771" y1="3203" x2="34896" y2="9688"/>
                        </a14:backgroundRemoval>
                      </a14:imgEffect>
                    </a14:imgLayer>
                  </a14:imgProps>
                </a:ext>
              </a:extLst>
            </a:blip>
            <a:srcRect t="1" b="25144"/>
            <a:stretch/>
          </p:blipFill>
          <p:spPr>
            <a:xfrm>
              <a:off x="-1749018" y="3818240"/>
              <a:ext cx="1043645" cy="1041631"/>
            </a:xfrm>
            <a:prstGeom prst="ellipse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E254427-CA77-46C1-A379-ABD424A613E3}"/>
              </a:ext>
            </a:extLst>
          </p:cNvPr>
          <p:cNvSpPr txBox="1"/>
          <p:nvPr/>
        </p:nvSpPr>
        <p:spPr>
          <a:xfrm>
            <a:off x="18039" y="2643512"/>
            <a:ext cx="600623" cy="33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팀장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C5330A9-A5ED-4801-8250-8400C619123D}"/>
              </a:ext>
            </a:extLst>
          </p:cNvPr>
          <p:cNvSpPr txBox="1"/>
          <p:nvPr/>
        </p:nvSpPr>
        <p:spPr>
          <a:xfrm>
            <a:off x="812668" y="5923725"/>
            <a:ext cx="69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빅데이터 활용 경영데이터분석 전문인력 양성과정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(SQL, PYTHON, R)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E43EF6A-D917-4F8D-A120-9A86D6F6462B}"/>
              </a:ext>
            </a:extLst>
          </p:cNvPr>
          <p:cNvSpPr/>
          <p:nvPr/>
        </p:nvSpPr>
        <p:spPr>
          <a:xfrm>
            <a:off x="8540597" y="2788661"/>
            <a:ext cx="1246725" cy="2663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3C64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6C179EC-0FFF-4743-B2C3-B6D7F5BAFFB5}"/>
              </a:ext>
            </a:extLst>
          </p:cNvPr>
          <p:cNvSpPr txBox="1"/>
          <p:nvPr/>
        </p:nvSpPr>
        <p:spPr>
          <a:xfrm>
            <a:off x="8407880" y="1881679"/>
            <a:ext cx="1600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충원 예정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E31548A-BDA9-476D-9E9F-21C547232FE8}"/>
              </a:ext>
            </a:extLst>
          </p:cNvPr>
          <p:cNvSpPr/>
          <p:nvPr/>
        </p:nvSpPr>
        <p:spPr>
          <a:xfrm>
            <a:off x="8299202" y="4794082"/>
            <a:ext cx="172951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강한길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가로등 데이터 관제시스템 전송  및 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IoT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분야 개발 능력자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581384D-A05F-4846-8941-D486101E39E9}"/>
              </a:ext>
            </a:extLst>
          </p:cNvPr>
          <p:cNvSpPr/>
          <p:nvPr/>
        </p:nvSpPr>
        <p:spPr>
          <a:xfrm>
            <a:off x="8795711" y="3495904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개발자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4371EA4-5B3C-4683-9A46-71A6EE55A72D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65" name="평행 사변형 64">
            <a:extLst>
              <a:ext uri="{FF2B5EF4-FFF2-40B4-BE49-F238E27FC236}">
                <a16:creationId xmlns:a16="http://schemas.microsoft.com/office/drawing/2014/main" id="{FE2CFF1F-ACDF-4AFF-B7CE-09168D5EF204}"/>
              </a:ext>
            </a:extLst>
          </p:cNvPr>
          <p:cNvSpPr/>
          <p:nvPr/>
        </p:nvSpPr>
        <p:spPr>
          <a:xfrm>
            <a:off x="429723" y="814456"/>
            <a:ext cx="875141" cy="211473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A4F25D-8F02-4D87-BEF6-ED4492CA2F43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FDEDE99-DAAE-4E94-BAE2-E4B556CD6CD1}"/>
              </a:ext>
            </a:extLst>
          </p:cNvPr>
          <p:cNvGrpSpPr/>
          <p:nvPr/>
        </p:nvGrpSpPr>
        <p:grpSpPr>
          <a:xfrm>
            <a:off x="487514" y="129596"/>
            <a:ext cx="2658244" cy="971804"/>
            <a:chOff x="753166" y="53548"/>
            <a:chExt cx="1872834" cy="653150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3D03277-6B48-41F2-A94E-E3E2BF16B178}"/>
                </a:ext>
              </a:extLst>
            </p:cNvPr>
            <p:cNvSpPr txBox="1"/>
            <p:nvPr/>
          </p:nvSpPr>
          <p:spPr>
            <a:xfrm>
              <a:off x="1371036" y="116808"/>
              <a:ext cx="1254964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 역량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25FB84C-FC0E-4245-88F1-FD0A40402AF1}"/>
                </a:ext>
              </a:extLst>
            </p:cNvPr>
            <p:cNvSpPr txBox="1"/>
            <p:nvPr/>
          </p:nvSpPr>
          <p:spPr>
            <a:xfrm>
              <a:off x="753166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504C5F0F-DEE8-48BD-B733-6D4D8D97D1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49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89E9011-4DC2-42FA-8ED4-55A1639AC13E}"/>
              </a:ext>
            </a:extLst>
          </p:cNvPr>
          <p:cNvGrpSpPr/>
          <p:nvPr/>
        </p:nvGrpSpPr>
        <p:grpSpPr>
          <a:xfrm>
            <a:off x="642418" y="2156810"/>
            <a:ext cx="5503958" cy="1510231"/>
            <a:chOff x="600284" y="2139123"/>
            <a:chExt cx="5503958" cy="15102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C27AD9-12B3-4DCE-AEFF-3C785F4E05CC}"/>
                </a:ext>
              </a:extLst>
            </p:cNvPr>
            <p:cNvSpPr txBox="1"/>
            <p:nvPr/>
          </p:nvSpPr>
          <p:spPr>
            <a:xfrm>
              <a:off x="600284" y="2139123"/>
              <a:ext cx="5503958" cy="106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351" b="1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8B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5F3C0F-6C07-40F0-ADEF-5C61C465D226}"/>
                </a:ext>
              </a:extLst>
            </p:cNvPr>
            <p:cNvSpPr/>
            <p:nvPr/>
          </p:nvSpPr>
          <p:spPr>
            <a:xfrm>
              <a:off x="678880" y="3126134"/>
              <a:ext cx="17729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CB7E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감사합니다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3F8522-F78E-47E7-8597-F439F501BC29}"/>
              </a:ext>
            </a:extLst>
          </p:cNvPr>
          <p:cNvSpPr txBox="1"/>
          <p:nvPr/>
        </p:nvSpPr>
        <p:spPr>
          <a:xfrm>
            <a:off x="642419" y="487778"/>
            <a:ext cx="1356368" cy="26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1"/>
              </a:lnSpc>
            </a:pPr>
            <a:r>
              <a:rPr lang="ko-KR" altLang="en-US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98" spc="-7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춘천짹짹이</a:t>
            </a:r>
            <a:r>
              <a:rPr lang="ko-KR" altLang="en-US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B2547F-13E1-4D66-B240-6A4C27A5AD13}"/>
              </a:ext>
            </a:extLst>
          </p:cNvPr>
          <p:cNvSpPr txBox="1"/>
          <p:nvPr/>
        </p:nvSpPr>
        <p:spPr>
          <a:xfrm>
            <a:off x="6566147" y="487778"/>
            <a:ext cx="2697437" cy="26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361"/>
              </a:lnSpc>
            </a:pPr>
            <a:r>
              <a:rPr lang="en-US" altLang="ko-KR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 </a:t>
            </a:r>
            <a:r>
              <a:rPr lang="ko-KR" altLang="en-US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 활용 아이디어 경진대회</a:t>
            </a: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ADA8CD11-076D-42CE-B423-DA8E5F928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5060" y="2013124"/>
            <a:ext cx="8120940" cy="48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172586" y="1751989"/>
            <a:ext cx="558537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B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문제인식 및 제안 배경</a:t>
            </a:r>
            <a:endParaRPr lang="en-US" altLang="ko-KR" sz="4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B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11" y="1287297"/>
            <a:ext cx="1844721" cy="292400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1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B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6" y="2570225"/>
            <a:ext cx="2278509" cy="415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6" algn="l"/>
                <a:tab pos="88360" algn="l"/>
              </a:tabLst>
            </a:pP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아이디어 제안 배경 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9EB220-173F-40AA-9D1E-AD58D8561529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C248C9-42D3-49FA-81F0-770509160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-3" b="70309"/>
          <a:stretch/>
        </p:blipFill>
        <p:spPr>
          <a:xfrm>
            <a:off x="5143376" y="3182070"/>
            <a:ext cx="4762627" cy="1413993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EDE95036-A5DE-432C-B76B-213DD5E791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60" y="3767742"/>
            <a:ext cx="876482" cy="876482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A775663E-9870-4239-B0E9-D4F995964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26" y="3774154"/>
            <a:ext cx="876482" cy="8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90C3A44-BCB8-4B15-9A95-C00FFF36C1CE}"/>
              </a:ext>
            </a:extLst>
          </p:cNvPr>
          <p:cNvSpPr/>
          <p:nvPr/>
        </p:nvSpPr>
        <p:spPr>
          <a:xfrm>
            <a:off x="5734115" y="1446158"/>
            <a:ext cx="4073356" cy="5127284"/>
          </a:xfrm>
          <a:prstGeom prst="roundRect">
            <a:avLst>
              <a:gd name="adj" fmla="val 6342"/>
            </a:avLst>
          </a:prstGeom>
          <a:solidFill>
            <a:schemeClr val="bg1">
              <a:alpha val="74902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FF9591-84FA-4A71-8588-4A7214B2D27C}"/>
              </a:ext>
            </a:extLst>
          </p:cNvPr>
          <p:cNvGrpSpPr/>
          <p:nvPr/>
        </p:nvGrpSpPr>
        <p:grpSpPr>
          <a:xfrm>
            <a:off x="5739009" y="2715533"/>
            <a:ext cx="4057682" cy="2041908"/>
            <a:chOff x="5768198" y="2774525"/>
            <a:chExt cx="4057682" cy="204190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DEDBC5D-C8CA-4962-B4E6-02DA0DDA4120}"/>
                </a:ext>
              </a:extLst>
            </p:cNvPr>
            <p:cNvGrpSpPr/>
            <p:nvPr/>
          </p:nvGrpSpPr>
          <p:grpSpPr>
            <a:xfrm>
              <a:off x="5768198" y="4338959"/>
              <a:ext cx="4039273" cy="477474"/>
              <a:chOff x="6137870" y="4598283"/>
              <a:chExt cx="3737352" cy="407321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B6FD5A7-7B08-4641-BE35-2AF77C8E9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37870" y="4790106"/>
                <a:ext cx="3737352" cy="215498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12C7589B-472F-48BB-9447-C2C3DDEE1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0832" y="4598283"/>
                <a:ext cx="552057" cy="191465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4EC6BDC-8511-4D62-82E9-014523DEF008}"/>
                </a:ext>
              </a:extLst>
            </p:cNvPr>
            <p:cNvGrpSpPr/>
            <p:nvPr/>
          </p:nvGrpSpPr>
          <p:grpSpPr>
            <a:xfrm>
              <a:off x="5824948" y="2774525"/>
              <a:ext cx="3537079" cy="520908"/>
              <a:chOff x="6185337" y="3245320"/>
              <a:chExt cx="2993158" cy="444468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E928F620-E25F-4C62-A586-C5BE85278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5251" y="3447619"/>
                <a:ext cx="2983244" cy="242169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374CE561-87C6-485F-A3E9-29EAB8004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5337" y="3245320"/>
                <a:ext cx="564154" cy="210057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F284AD-07DA-4BD7-9B22-ECC83B3F6A18}"/>
                </a:ext>
              </a:extLst>
            </p:cNvPr>
            <p:cNvGrpSpPr/>
            <p:nvPr/>
          </p:nvGrpSpPr>
          <p:grpSpPr>
            <a:xfrm>
              <a:off x="5768199" y="3519799"/>
              <a:ext cx="4057681" cy="515395"/>
              <a:chOff x="6019725" y="3564798"/>
              <a:chExt cx="3806154" cy="438120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DA58455-628C-4DB7-ADE4-66EF86239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0025" y="3799915"/>
                <a:ext cx="3795854" cy="203003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18034CE-63A9-4496-92F1-CD63BE233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9725" y="3564798"/>
                <a:ext cx="657684" cy="217580"/>
              </a:xfrm>
              <a:prstGeom prst="rect">
                <a:avLst/>
              </a:prstGeom>
            </p:spPr>
          </p:pic>
        </p:grp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D790E5D-DE3D-4289-A076-91C31ECA8C47}"/>
              </a:ext>
            </a:extLst>
          </p:cNvPr>
          <p:cNvSpPr/>
          <p:nvPr/>
        </p:nvSpPr>
        <p:spPr>
          <a:xfrm>
            <a:off x="158062" y="1432050"/>
            <a:ext cx="5429250" cy="5141392"/>
          </a:xfrm>
          <a:prstGeom prst="roundRect">
            <a:avLst>
              <a:gd name="adj" fmla="val 6338"/>
            </a:avLst>
          </a:prstGeom>
          <a:solidFill>
            <a:schemeClr val="bg1">
              <a:alpha val="74902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073F30-A723-454E-86F4-1DFDB2DC869E}"/>
              </a:ext>
            </a:extLst>
          </p:cNvPr>
          <p:cNvSpPr/>
          <p:nvPr/>
        </p:nvSpPr>
        <p:spPr>
          <a:xfrm>
            <a:off x="0" y="225566"/>
            <a:ext cx="9906000" cy="1191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20F1F5-95FE-44DA-A7C6-909B8BEEC19F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30C7BCA-6242-4A13-BA96-9DB08DD2668E}"/>
              </a:ext>
            </a:extLst>
          </p:cNvPr>
          <p:cNvSpPr/>
          <p:nvPr/>
        </p:nvSpPr>
        <p:spPr>
          <a:xfrm>
            <a:off x="429723" y="814456"/>
            <a:ext cx="875141" cy="211473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04C55B-4359-4A47-A529-5604112BA5F5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2800DA-4878-4EAB-99D5-1E24C3AF4B06}"/>
              </a:ext>
            </a:extLst>
          </p:cNvPr>
          <p:cNvGrpSpPr/>
          <p:nvPr/>
        </p:nvGrpSpPr>
        <p:grpSpPr>
          <a:xfrm>
            <a:off x="487517" y="129596"/>
            <a:ext cx="4254832" cy="971804"/>
            <a:chOff x="753168" y="53548"/>
            <a:chExt cx="2997691" cy="653150"/>
          </a:xfrm>
          <a:noFill/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3DC8F8-3FBC-4BA7-A3D4-9DBC8B611B11}"/>
                </a:ext>
              </a:extLst>
            </p:cNvPr>
            <p:cNvSpPr txBox="1"/>
            <p:nvPr/>
          </p:nvSpPr>
          <p:spPr>
            <a:xfrm>
              <a:off x="1371036" y="116808"/>
              <a:ext cx="2379823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아이디어 제안 배경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B7410-268C-464E-951F-E1A1E0F7D841}"/>
                </a:ext>
              </a:extLst>
            </p:cNvPr>
            <p:cNvSpPr txBox="1"/>
            <p:nvPr/>
          </p:nvSpPr>
          <p:spPr>
            <a:xfrm>
              <a:off x="753168" y="53548"/>
              <a:ext cx="445201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5962BDE6-4D9C-4334-AB69-CD897CFF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4AF109-C82B-4EE9-A152-5F2316EF6E65}"/>
              </a:ext>
            </a:extLst>
          </p:cNvPr>
          <p:cNvSpPr/>
          <p:nvPr/>
        </p:nvSpPr>
        <p:spPr>
          <a:xfrm>
            <a:off x="547574" y="1257510"/>
            <a:ext cx="1594444" cy="395999"/>
          </a:xfrm>
          <a:prstGeom prst="rect">
            <a:avLst/>
          </a:prstGeom>
          <a:solidFill>
            <a:srgbClr val="0047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2E138D-C4EA-4872-87C6-EC583E2A852D}"/>
              </a:ext>
            </a:extLst>
          </p:cNvPr>
          <p:cNvSpPr/>
          <p:nvPr/>
        </p:nvSpPr>
        <p:spPr>
          <a:xfrm>
            <a:off x="-1308455" y="1277388"/>
            <a:ext cx="5266747" cy="40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spc="-100" dirty="0">
                <a:ln>
                  <a:solidFill>
                    <a:srgbClr val="33296D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코로나 전</a:t>
            </a:r>
            <a:endParaRPr lang="en-US" altLang="ko-KR" sz="2000" spc="-100" dirty="0">
              <a:ln>
                <a:solidFill>
                  <a:srgbClr val="33296D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F90D471-E661-4E6F-9CDF-D5E72E9CCF41}"/>
              </a:ext>
            </a:extLst>
          </p:cNvPr>
          <p:cNvGrpSpPr/>
          <p:nvPr/>
        </p:nvGrpSpPr>
        <p:grpSpPr>
          <a:xfrm>
            <a:off x="447761" y="1986188"/>
            <a:ext cx="5007481" cy="3030708"/>
            <a:chOff x="485975" y="1487063"/>
            <a:chExt cx="5007481" cy="3030708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33B48B6-A24D-4232-BC2E-DA272539FE08}"/>
                </a:ext>
              </a:extLst>
            </p:cNvPr>
            <p:cNvSpPr txBox="1"/>
            <p:nvPr/>
          </p:nvSpPr>
          <p:spPr>
            <a:xfrm>
              <a:off x="485975" y="1494073"/>
              <a:ext cx="27863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(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출처 </a:t>
              </a:r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: </a:t>
              </a:r>
              <a:r>
                <a:rPr lang="ko-KR" altLang="en-US" sz="1100" dirty="0" err="1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소상공인시장진흥공단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 상권정보시스템</a:t>
              </a:r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)</a:t>
              </a:r>
              <a:endPara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9A316A6-879E-49C5-9DA5-61B684DF02D6}"/>
                </a:ext>
              </a:extLst>
            </p:cNvPr>
            <p:cNvSpPr txBox="1"/>
            <p:nvPr/>
          </p:nvSpPr>
          <p:spPr>
            <a:xfrm>
              <a:off x="1996901" y="4174248"/>
              <a:ext cx="5886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봄학기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E2152BF-9366-4716-9272-8A1C7FF5D04F}"/>
                </a:ext>
              </a:extLst>
            </p:cNvPr>
            <p:cNvSpPr txBox="1"/>
            <p:nvPr/>
          </p:nvSpPr>
          <p:spPr>
            <a:xfrm>
              <a:off x="551714" y="4164623"/>
              <a:ext cx="7232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가을학기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57DDC5B-C6EF-44A4-B8E3-A9DF7CD2B831}"/>
                </a:ext>
              </a:extLst>
            </p:cNvPr>
            <p:cNvCxnSpPr>
              <a:cxnSpLocks/>
            </p:cNvCxnSpPr>
            <p:nvPr/>
          </p:nvCxnSpPr>
          <p:spPr>
            <a:xfrm>
              <a:off x="577084" y="1487063"/>
              <a:ext cx="4883116" cy="0"/>
            </a:xfrm>
            <a:prstGeom prst="line">
              <a:avLst/>
            </a:prstGeom>
            <a:ln w="9525">
              <a:solidFill>
                <a:srgbClr val="0047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07DE76A-8A77-4D2A-8B3D-1132A1379EDD}"/>
                </a:ext>
              </a:extLst>
            </p:cNvPr>
            <p:cNvCxnSpPr>
              <a:cxnSpLocks/>
            </p:cNvCxnSpPr>
            <p:nvPr/>
          </p:nvCxnSpPr>
          <p:spPr>
            <a:xfrm>
              <a:off x="577084" y="4517771"/>
              <a:ext cx="4916372" cy="0"/>
            </a:xfrm>
            <a:prstGeom prst="line">
              <a:avLst/>
            </a:prstGeom>
            <a:ln w="9525">
              <a:solidFill>
                <a:srgbClr val="0047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9640B14-C3D4-426D-A22D-7ADDA3BE885F}"/>
                </a:ext>
              </a:extLst>
            </p:cNvPr>
            <p:cNvSpPr txBox="1"/>
            <p:nvPr/>
          </p:nvSpPr>
          <p:spPr>
            <a:xfrm>
              <a:off x="582187" y="1764539"/>
              <a:ext cx="10150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rgbClr val="4E5A6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31,109</a:t>
              </a:r>
              <a:endParaRPr lang="ko-KR" altLang="en-US" sz="13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rgbClr val="4E5A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EDA9F7C-6EA3-4C9E-8048-1FDB6B1EDDA4}"/>
                </a:ext>
              </a:extLst>
            </p:cNvPr>
            <p:cNvSpPr txBox="1"/>
            <p:nvPr/>
          </p:nvSpPr>
          <p:spPr>
            <a:xfrm>
              <a:off x="1939976" y="2648136"/>
              <a:ext cx="70403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rgbClr val="4E5A6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21,803</a:t>
              </a:r>
              <a:endParaRPr lang="ko-KR" altLang="en-US" sz="13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rgbClr val="4E5A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2328F0D-B3BC-40AA-A7D2-24AFBDB28DD7}"/>
                </a:ext>
              </a:extLst>
            </p:cNvPr>
            <p:cNvSpPr txBox="1"/>
            <p:nvPr/>
          </p:nvSpPr>
          <p:spPr>
            <a:xfrm>
              <a:off x="3313801" y="2741396"/>
              <a:ext cx="70403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rgbClr val="4E5A6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20,526</a:t>
              </a:r>
              <a:endParaRPr lang="ko-KR" altLang="en-US" sz="13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rgbClr val="0047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2100110-1F7E-419D-AB62-CB559E3D4457}"/>
                </a:ext>
              </a:extLst>
            </p:cNvPr>
            <p:cNvSpPr txBox="1"/>
            <p:nvPr/>
          </p:nvSpPr>
          <p:spPr>
            <a:xfrm>
              <a:off x="4718302" y="2951503"/>
              <a:ext cx="70403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solidFill>
                    <a:srgbClr val="4E5A6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18,725</a:t>
              </a:r>
              <a:endParaRPr lang="ko-KR" altLang="en-US" sz="13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rgbClr val="4E5A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ACDE7E9A-DC68-4E2F-8BA2-2D10366EC8BA}"/>
                </a:ext>
              </a:extLst>
            </p:cNvPr>
            <p:cNvGrpSpPr/>
            <p:nvPr/>
          </p:nvGrpSpPr>
          <p:grpSpPr>
            <a:xfrm>
              <a:off x="3451573" y="3085990"/>
              <a:ext cx="474862" cy="1049860"/>
              <a:chOff x="8245745" y="930201"/>
              <a:chExt cx="1391611" cy="3185417"/>
            </a:xfrm>
          </p:grpSpPr>
          <p:sp>
            <p:nvSpPr>
              <p:cNvPr id="119" name="이등변 삼각형 118">
                <a:extLst>
                  <a:ext uri="{FF2B5EF4-FFF2-40B4-BE49-F238E27FC236}">
                    <a16:creationId xmlns:a16="http://schemas.microsoft.com/office/drawing/2014/main" id="{039A0007-454B-44F0-8646-6C64F9B68436}"/>
                  </a:ext>
                </a:extLst>
              </p:cNvPr>
              <p:cNvSpPr/>
              <p:nvPr/>
            </p:nvSpPr>
            <p:spPr>
              <a:xfrm rot="16200000">
                <a:off x="7018464" y="2192529"/>
                <a:ext cx="3150370" cy="695807"/>
              </a:xfrm>
              <a:prstGeom prst="triangle">
                <a:avLst>
                  <a:gd name="adj" fmla="val 5934"/>
                </a:avLst>
              </a:prstGeom>
              <a:solidFill>
                <a:srgbClr val="4E5A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0" name="이등변 삼각형 119">
                <a:extLst>
                  <a:ext uri="{FF2B5EF4-FFF2-40B4-BE49-F238E27FC236}">
                    <a16:creationId xmlns:a16="http://schemas.microsoft.com/office/drawing/2014/main" id="{8936C92B-87FC-40BA-98BA-A0FC5E416314}"/>
                  </a:ext>
                </a:extLst>
              </p:cNvPr>
              <p:cNvSpPr/>
              <p:nvPr/>
            </p:nvSpPr>
            <p:spPr>
              <a:xfrm rot="5400000" flipH="1">
                <a:off x="7714265" y="2157481"/>
                <a:ext cx="3150371" cy="695811"/>
              </a:xfrm>
              <a:prstGeom prst="triangle">
                <a:avLst>
                  <a:gd name="adj" fmla="val 5986"/>
                </a:avLst>
              </a:prstGeom>
              <a:solidFill>
                <a:srgbClr val="004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2E8968A-65F7-401D-B747-2D9D9C12EA63}"/>
                </a:ext>
              </a:extLst>
            </p:cNvPr>
            <p:cNvGrpSpPr/>
            <p:nvPr/>
          </p:nvGrpSpPr>
          <p:grpSpPr>
            <a:xfrm>
              <a:off x="2062896" y="2943053"/>
              <a:ext cx="474868" cy="1182433"/>
              <a:chOff x="-4049100" y="2871350"/>
              <a:chExt cx="1391609" cy="1220013"/>
            </a:xfrm>
          </p:grpSpPr>
          <p:sp>
            <p:nvSpPr>
              <p:cNvPr id="117" name="이등변 삼각형 116">
                <a:extLst>
                  <a:ext uri="{FF2B5EF4-FFF2-40B4-BE49-F238E27FC236}">
                    <a16:creationId xmlns:a16="http://schemas.microsoft.com/office/drawing/2014/main" id="{55000694-856F-4679-AFD3-A2329A73D890}"/>
                  </a:ext>
                </a:extLst>
              </p:cNvPr>
              <p:cNvSpPr/>
              <p:nvPr/>
            </p:nvSpPr>
            <p:spPr>
              <a:xfrm rot="16200000">
                <a:off x="-4308499" y="3136162"/>
                <a:ext cx="1214600" cy="695802"/>
              </a:xfrm>
              <a:prstGeom prst="triangle">
                <a:avLst>
                  <a:gd name="adj" fmla="val 1959"/>
                </a:avLst>
              </a:prstGeom>
              <a:solidFill>
                <a:srgbClr val="4E5A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18" name="이등변 삼각형 117">
                <a:extLst>
                  <a:ext uri="{FF2B5EF4-FFF2-40B4-BE49-F238E27FC236}">
                    <a16:creationId xmlns:a16="http://schemas.microsoft.com/office/drawing/2014/main" id="{33592468-0825-4EA8-AF30-DABF25769381}"/>
                  </a:ext>
                </a:extLst>
              </p:cNvPr>
              <p:cNvSpPr/>
              <p:nvPr/>
            </p:nvSpPr>
            <p:spPr>
              <a:xfrm rot="5400000" flipH="1">
                <a:off x="-3612692" y="3130749"/>
                <a:ext cx="1214599" cy="695802"/>
              </a:xfrm>
              <a:prstGeom prst="triangle">
                <a:avLst>
                  <a:gd name="adj" fmla="val 1952"/>
                </a:avLst>
              </a:prstGeom>
              <a:solidFill>
                <a:srgbClr val="004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546D5CAA-9BD8-40E4-B265-AB2D2B250971}"/>
                </a:ext>
              </a:extLst>
            </p:cNvPr>
            <p:cNvGrpSpPr/>
            <p:nvPr/>
          </p:nvGrpSpPr>
          <p:grpSpPr>
            <a:xfrm>
              <a:off x="4840248" y="3321178"/>
              <a:ext cx="474861" cy="821128"/>
              <a:chOff x="8179128" y="2164852"/>
              <a:chExt cx="1391606" cy="1961820"/>
            </a:xfrm>
          </p:grpSpPr>
          <p:sp>
            <p:nvSpPr>
              <p:cNvPr id="115" name="이등변 삼각형 114">
                <a:extLst>
                  <a:ext uri="{FF2B5EF4-FFF2-40B4-BE49-F238E27FC236}">
                    <a16:creationId xmlns:a16="http://schemas.microsoft.com/office/drawing/2014/main" id="{C8E44CA3-9DF2-484E-AEAD-360402EE62E5}"/>
                  </a:ext>
                </a:extLst>
              </p:cNvPr>
              <p:cNvSpPr/>
              <p:nvPr/>
            </p:nvSpPr>
            <p:spPr>
              <a:xfrm rot="16200000">
                <a:off x="7548969" y="2800710"/>
                <a:ext cx="1956121" cy="695804"/>
              </a:xfrm>
              <a:prstGeom prst="triangle">
                <a:avLst>
                  <a:gd name="adj" fmla="val 5064"/>
                </a:avLst>
              </a:prstGeom>
              <a:solidFill>
                <a:srgbClr val="4E5A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39FBD44F-12C2-4920-9B57-F09F8658B007}"/>
                  </a:ext>
                </a:extLst>
              </p:cNvPr>
              <p:cNvSpPr/>
              <p:nvPr/>
            </p:nvSpPr>
            <p:spPr>
              <a:xfrm rot="5400000" flipH="1">
                <a:off x="8244771" y="2795011"/>
                <a:ext cx="1956121" cy="695804"/>
              </a:xfrm>
              <a:prstGeom prst="triangle">
                <a:avLst>
                  <a:gd name="adj" fmla="val 5733"/>
                </a:avLst>
              </a:prstGeom>
              <a:solidFill>
                <a:srgbClr val="004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BDF9DDF8-E45A-4A9D-AC0E-9C594AA768C2}"/>
              </a:ext>
            </a:extLst>
          </p:cNvPr>
          <p:cNvSpPr txBox="1"/>
          <p:nvPr/>
        </p:nvSpPr>
        <p:spPr>
          <a:xfrm>
            <a:off x="1683035" y="5036899"/>
            <a:ext cx="37914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*</a:t>
            </a:r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기간 </a:t>
            </a:r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: 2018</a:t>
            </a:r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년 </a:t>
            </a:r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9</a:t>
            </a:r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월 </a:t>
            </a:r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~ 2019</a:t>
            </a:r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년 </a:t>
            </a:r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6</a:t>
            </a:r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월 기준</a:t>
            </a:r>
            <a:endParaRPr lang="en-US" altLang="ko-KR" sz="11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pPr algn="r"/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*</a:t>
            </a:r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상권 </a:t>
            </a:r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: </a:t>
            </a:r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춘천 강원대</a:t>
            </a:r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,  </a:t>
            </a:r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한림대</a:t>
            </a:r>
            <a:endParaRPr lang="en-US" altLang="ko-KR" sz="11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04F259-C2B0-4F53-8E4D-FC9C78F93FFB}"/>
              </a:ext>
            </a:extLst>
          </p:cNvPr>
          <p:cNvSpPr txBox="1"/>
          <p:nvPr/>
        </p:nvSpPr>
        <p:spPr>
          <a:xfrm>
            <a:off x="4671713" y="170909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(</a:t>
            </a:r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단위 </a:t>
            </a:r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: %)</a:t>
            </a:r>
            <a:endParaRPr lang="ko-KR" altLang="en-US" sz="11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5D01ADF-593A-4DA5-B28F-1E2E64AE6DC1}"/>
              </a:ext>
            </a:extLst>
          </p:cNvPr>
          <p:cNvGrpSpPr/>
          <p:nvPr/>
        </p:nvGrpSpPr>
        <p:grpSpPr>
          <a:xfrm>
            <a:off x="213381" y="5400720"/>
            <a:ext cx="5429250" cy="1024071"/>
            <a:chOff x="213381" y="5400720"/>
            <a:chExt cx="5429250" cy="10240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8ECF345-608C-4FC0-862E-2C1A422DEB32}"/>
                </a:ext>
              </a:extLst>
            </p:cNvPr>
            <p:cNvSpPr/>
            <p:nvPr/>
          </p:nvSpPr>
          <p:spPr>
            <a:xfrm>
              <a:off x="1226837" y="6096828"/>
              <a:ext cx="3404247" cy="2507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D38B3E-4971-4DDB-A400-C40C3C95B7FA}"/>
                </a:ext>
              </a:extLst>
            </p:cNvPr>
            <p:cNvGrpSpPr/>
            <p:nvPr/>
          </p:nvGrpSpPr>
          <p:grpSpPr>
            <a:xfrm>
              <a:off x="213381" y="5400720"/>
              <a:ext cx="5429250" cy="1024071"/>
              <a:chOff x="213381" y="5723217"/>
              <a:chExt cx="5429250" cy="1024071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6ABB2B5E-3A15-429E-B2DB-FA013EC57EC4}"/>
                  </a:ext>
                </a:extLst>
              </p:cNvPr>
              <p:cNvSpPr/>
              <p:nvPr/>
            </p:nvSpPr>
            <p:spPr>
              <a:xfrm>
                <a:off x="213381" y="5947069"/>
                <a:ext cx="5429250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Light" panose="00000300000000000000" pitchFamily="2" charset="-127"/>
                    <a:ea typeface="KoPubWorld돋움체 Light" panose="00000300000000000000" pitchFamily="2" charset="-127"/>
                  </a:rPr>
                  <a:t>두 대학가 상권 분석 결과</a:t>
                </a:r>
                <a:r>
                  <a:rPr lang="en-US" altLang="ko-KR" sz="14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Light" panose="00000300000000000000" pitchFamily="2" charset="-127"/>
                    <a:ea typeface="KoPubWorld돋움체 Light" panose="00000300000000000000" pitchFamily="2" charset="-127"/>
                  </a:rPr>
                  <a:t>, </a:t>
                </a:r>
                <a:r>
                  <a:rPr lang="ko-KR" altLang="en-US" sz="14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Light" panose="00000300000000000000" pitchFamily="2" charset="-127"/>
                    <a:ea typeface="KoPubWorld돋움체 Light" panose="00000300000000000000" pitchFamily="2" charset="-127"/>
                  </a:rPr>
                  <a:t> </a:t>
                </a:r>
                <a:endParaRPr lang="en-US" altLang="ko-KR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Light" panose="00000300000000000000" pitchFamily="2" charset="-127"/>
                    <a:ea typeface="KoPubWorld돋움체 Light" panose="00000300000000000000" pitchFamily="2" charset="-127"/>
                  </a:rPr>
                  <a:t>가을학기 대비 봄학기 유동인구 변화율</a:t>
                </a:r>
                <a:endParaRPr lang="en-US" altLang="ko-KR" sz="14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</a:rPr>
                  <a:t>각각 </a:t>
                </a:r>
                <a:r>
                  <a:rPr lang="en-US" altLang="ko-KR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</a:rPr>
                  <a:t>-29.9%, -8.8%</a:t>
                </a:r>
                <a:r>
                  <a:rPr lang="ko-KR" altLang="en-US" sz="16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</a:rPr>
                  <a:t>로 유동인구 감소</a:t>
                </a:r>
                <a:endParaRPr lang="en-US" altLang="ko-KR" sz="1600" dirty="0">
                  <a:ln>
                    <a:solidFill>
                      <a:srgbClr val="33296D"/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</a:endParaRPr>
              </a:p>
            </p:txBody>
          </p:sp>
          <p:sp>
            <p:nvSpPr>
              <p:cNvPr id="125" name="이등변 삼각형 124">
                <a:extLst>
                  <a:ext uri="{FF2B5EF4-FFF2-40B4-BE49-F238E27FC236}">
                    <a16:creationId xmlns:a16="http://schemas.microsoft.com/office/drawing/2014/main" id="{D217F8D3-E3A8-4573-847D-E08FA86655D8}"/>
                  </a:ext>
                </a:extLst>
              </p:cNvPr>
              <p:cNvSpPr/>
              <p:nvPr/>
            </p:nvSpPr>
            <p:spPr>
              <a:xfrm rot="10800000">
                <a:off x="2862147" y="5723217"/>
                <a:ext cx="111840" cy="95423"/>
              </a:xfrm>
              <a:prstGeom prst="triangle">
                <a:avLst/>
              </a:prstGeom>
              <a:solidFill>
                <a:srgbClr val="004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3296D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EF62C5-DB3B-4187-BBEC-A614CE7976A4}"/>
              </a:ext>
            </a:extLst>
          </p:cNvPr>
          <p:cNvSpPr txBox="1"/>
          <p:nvPr/>
        </p:nvSpPr>
        <p:spPr>
          <a:xfrm>
            <a:off x="3267986" y="4681534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가을학기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2DB4B-5100-4772-AAE9-BA11CA8DAE3D}"/>
              </a:ext>
            </a:extLst>
          </p:cNvPr>
          <p:cNvSpPr txBox="1"/>
          <p:nvPr/>
        </p:nvSpPr>
        <p:spPr>
          <a:xfrm>
            <a:off x="4756616" y="4661149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봄학기</a:t>
            </a: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5FE06D01-FDCE-467F-B707-4892A881CCDE}"/>
              </a:ext>
            </a:extLst>
          </p:cNvPr>
          <p:cNvSpPr/>
          <p:nvPr/>
        </p:nvSpPr>
        <p:spPr>
          <a:xfrm rot="16200000">
            <a:off x="-239788" y="3471816"/>
            <a:ext cx="2085452" cy="237432"/>
          </a:xfrm>
          <a:prstGeom prst="triangle">
            <a:avLst>
              <a:gd name="adj" fmla="val 1959"/>
            </a:avLst>
          </a:prstGeom>
          <a:solidFill>
            <a:srgbClr val="4E5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E55E5668-C066-4088-B901-B66FD8F91A7B}"/>
              </a:ext>
            </a:extLst>
          </p:cNvPr>
          <p:cNvSpPr/>
          <p:nvPr/>
        </p:nvSpPr>
        <p:spPr>
          <a:xfrm rot="5400000" flipH="1">
            <a:off x="-2356" y="3466561"/>
            <a:ext cx="2085452" cy="237432"/>
          </a:xfrm>
          <a:prstGeom prst="triangle">
            <a:avLst>
              <a:gd name="adj" fmla="val 1952"/>
            </a:avLst>
          </a:prstGeom>
          <a:solidFill>
            <a:srgbClr val="0047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50FA6A-2F18-441B-A224-CAA7807C10B9}"/>
              </a:ext>
            </a:extLst>
          </p:cNvPr>
          <p:cNvSpPr txBox="1"/>
          <p:nvPr/>
        </p:nvSpPr>
        <p:spPr>
          <a:xfrm>
            <a:off x="4673892" y="1504251"/>
            <a:ext cx="960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(</a:t>
            </a:r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단위 </a:t>
            </a:r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: </a:t>
            </a:r>
            <a:r>
              <a: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명</a:t>
            </a:r>
            <a:r>
              <a:rPr lang="en-US" altLang="ko-KR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)</a:t>
            </a:r>
            <a:endParaRPr lang="ko-KR" altLang="en-US" sz="11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43A781-0B6E-43BC-B039-184093BEFCA0}"/>
              </a:ext>
            </a:extLst>
          </p:cNvPr>
          <p:cNvSpPr txBox="1"/>
          <p:nvPr/>
        </p:nvSpPr>
        <p:spPr>
          <a:xfrm>
            <a:off x="-736626" y="1732803"/>
            <a:ext cx="3791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[</a:t>
            </a:r>
            <a:r>
              <a:rPr lang="ko-KR" altLang="en-US" sz="10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시내 주요 </a:t>
            </a:r>
            <a:r>
              <a:rPr lang="en-US" altLang="ko-KR" sz="10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2</a:t>
            </a:r>
            <a:r>
              <a:rPr lang="ko-KR" altLang="en-US" sz="10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개 대학가 상권 유동인구 증감 현황</a:t>
            </a:r>
            <a:r>
              <a:rPr lang="en-US" altLang="ko-KR" sz="10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]</a:t>
            </a:r>
            <a:endParaRPr lang="ko-KR" altLang="en-US" sz="1000" dirty="0">
              <a:ln>
                <a:solidFill>
                  <a:srgbClr val="33296D">
                    <a:alpha val="20000"/>
                  </a:srgb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87F546-3428-4E79-BE9A-BEA169C32200}"/>
              </a:ext>
            </a:extLst>
          </p:cNvPr>
          <p:cNvSpPr txBox="1"/>
          <p:nvPr/>
        </p:nvSpPr>
        <p:spPr>
          <a:xfrm>
            <a:off x="2303058" y="2301304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강원대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355515-2EEA-4106-909A-09FBCD4EC79A}"/>
              </a:ext>
            </a:extLst>
          </p:cNvPr>
          <p:cNvSpPr txBox="1"/>
          <p:nvPr/>
        </p:nvSpPr>
        <p:spPr>
          <a:xfrm>
            <a:off x="4756615" y="2301304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한림대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E30D41B-DB6C-4925-AD5C-945D44674EE2}"/>
              </a:ext>
            </a:extLst>
          </p:cNvPr>
          <p:cNvCxnSpPr>
            <a:cxnSpLocks/>
          </p:cNvCxnSpPr>
          <p:nvPr/>
        </p:nvCxnSpPr>
        <p:spPr>
          <a:xfrm>
            <a:off x="2931892" y="2382201"/>
            <a:ext cx="0" cy="24240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F6C3D54-4450-46CF-8287-48151240BBA3}"/>
              </a:ext>
            </a:extLst>
          </p:cNvPr>
          <p:cNvGrpSpPr/>
          <p:nvPr/>
        </p:nvGrpSpPr>
        <p:grpSpPr>
          <a:xfrm>
            <a:off x="4288798" y="1263564"/>
            <a:ext cx="5266747" cy="400110"/>
            <a:chOff x="1824665" y="4952577"/>
            <a:chExt cx="5266747" cy="400110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027262-F999-4724-A327-2A1E9B4A8B5D}"/>
                </a:ext>
              </a:extLst>
            </p:cNvPr>
            <p:cNvSpPr/>
            <p:nvPr/>
          </p:nvSpPr>
          <p:spPr>
            <a:xfrm>
              <a:off x="3660816" y="4952577"/>
              <a:ext cx="1594444" cy="400110"/>
            </a:xfrm>
            <a:prstGeom prst="rect">
              <a:avLst/>
            </a:prstGeom>
            <a:solidFill>
              <a:srgbClr val="004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0E40B67-17F4-41C9-A44C-661D8C10A744}"/>
                </a:ext>
              </a:extLst>
            </p:cNvPr>
            <p:cNvSpPr/>
            <p:nvPr/>
          </p:nvSpPr>
          <p:spPr>
            <a:xfrm>
              <a:off x="1824665" y="4952577"/>
              <a:ext cx="52667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20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코로나 후</a:t>
              </a:r>
              <a:endParaRPr lang="en-US" altLang="ko-KR" sz="2000" spc="-100" dirty="0">
                <a:ln>
                  <a:solidFill>
                    <a:srgbClr val="33296D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CFB5E38-C55C-4F67-AA86-54EA910F83B8}"/>
              </a:ext>
            </a:extLst>
          </p:cNvPr>
          <p:cNvSpPr/>
          <p:nvPr/>
        </p:nvSpPr>
        <p:spPr>
          <a:xfrm rot="2153998">
            <a:off x="1181476" y="3716486"/>
            <a:ext cx="874195" cy="48326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FABCD6E-2D7C-40D6-B27A-28D62D053A42}"/>
              </a:ext>
            </a:extLst>
          </p:cNvPr>
          <p:cNvSpPr/>
          <p:nvPr/>
        </p:nvSpPr>
        <p:spPr>
          <a:xfrm rot="931050">
            <a:off x="3915944" y="3770991"/>
            <a:ext cx="874195" cy="48326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7682AA-FD70-404F-BC03-E9ED5521F8B5}"/>
              </a:ext>
            </a:extLst>
          </p:cNvPr>
          <p:cNvSpPr txBox="1"/>
          <p:nvPr/>
        </p:nvSpPr>
        <p:spPr>
          <a:xfrm>
            <a:off x="1119560" y="3715740"/>
            <a:ext cx="101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rgbClr val="0047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-29.9</a:t>
            </a:r>
            <a:endParaRPr lang="ko-KR" altLang="en-US" dirty="0">
              <a:ln>
                <a:solidFill>
                  <a:srgbClr val="33296D">
                    <a:alpha val="20000"/>
                  </a:srgbClr>
                </a:solidFill>
              </a:ln>
              <a:solidFill>
                <a:srgbClr val="00477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2E32FB-990C-422B-8A96-EDB6DEB13C33}"/>
              </a:ext>
            </a:extLst>
          </p:cNvPr>
          <p:cNvSpPr txBox="1"/>
          <p:nvPr/>
        </p:nvSpPr>
        <p:spPr>
          <a:xfrm>
            <a:off x="3914365" y="3823882"/>
            <a:ext cx="68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rgbClr val="33296D">
                      <a:alpha val="20000"/>
                    </a:srgbClr>
                  </a:solidFill>
                </a:ln>
                <a:solidFill>
                  <a:srgbClr val="0047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-8.8</a:t>
            </a:r>
            <a:endParaRPr lang="ko-KR" altLang="en-US" dirty="0">
              <a:ln>
                <a:solidFill>
                  <a:srgbClr val="33296D">
                    <a:alpha val="20000"/>
                  </a:srgbClr>
                </a:solidFill>
              </a:ln>
              <a:solidFill>
                <a:srgbClr val="00477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82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8F1A28-6DF5-46D9-98FE-4725EA6D38B4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96C575-003D-4187-967E-441B9DC0B713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B18156-0AA6-41EC-A573-F5F94D0693D6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CD80BFB-9165-4569-A87E-B287F4E954C7}"/>
              </a:ext>
            </a:extLst>
          </p:cNvPr>
          <p:cNvGrpSpPr/>
          <p:nvPr/>
        </p:nvGrpSpPr>
        <p:grpSpPr>
          <a:xfrm>
            <a:off x="487517" y="129596"/>
            <a:ext cx="4254832" cy="971804"/>
            <a:chOff x="753168" y="53548"/>
            <a:chExt cx="2997691" cy="653150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2C617C-25E1-458D-99A4-699E33F078AB}"/>
                </a:ext>
              </a:extLst>
            </p:cNvPr>
            <p:cNvSpPr txBox="1"/>
            <p:nvPr/>
          </p:nvSpPr>
          <p:spPr>
            <a:xfrm>
              <a:off x="1371036" y="116808"/>
              <a:ext cx="2379823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아이디어 제안 배경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79BF1A-54A8-4FF6-B435-AE1DCF1F0B1E}"/>
                </a:ext>
              </a:extLst>
            </p:cNvPr>
            <p:cNvSpPr txBox="1"/>
            <p:nvPr/>
          </p:nvSpPr>
          <p:spPr>
            <a:xfrm>
              <a:off x="753168" y="53548"/>
              <a:ext cx="445201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FBCE53B-66BF-4151-BDA4-C7C746A3F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DF2EEA17-4183-4639-8790-BE45EF3DE379}"/>
              </a:ext>
            </a:extLst>
          </p:cNvPr>
          <p:cNvGrpSpPr/>
          <p:nvPr/>
        </p:nvGrpSpPr>
        <p:grpSpPr>
          <a:xfrm>
            <a:off x="-565708" y="1374320"/>
            <a:ext cx="4680289" cy="5046738"/>
            <a:chOff x="-565708" y="1374320"/>
            <a:chExt cx="4680289" cy="5046738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1EC101D1-1499-487C-9FE9-CFE8138EFAD2}"/>
                </a:ext>
              </a:extLst>
            </p:cNvPr>
            <p:cNvGrpSpPr/>
            <p:nvPr/>
          </p:nvGrpSpPr>
          <p:grpSpPr>
            <a:xfrm>
              <a:off x="-565708" y="1374320"/>
              <a:ext cx="3514805" cy="338554"/>
              <a:chOff x="-565708" y="1481968"/>
              <a:chExt cx="3514805" cy="33855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6EF1D27-3290-4979-9351-B84F7C4E6388}"/>
                  </a:ext>
                </a:extLst>
              </p:cNvPr>
              <p:cNvSpPr/>
              <p:nvPr/>
            </p:nvSpPr>
            <p:spPr>
              <a:xfrm>
                <a:off x="518020" y="1525389"/>
                <a:ext cx="1339200" cy="216000"/>
              </a:xfrm>
              <a:prstGeom prst="rect">
                <a:avLst/>
              </a:prstGeom>
              <a:solidFill>
                <a:srgbClr val="2BD7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027B714-9123-41B7-B615-82E6F1CF9D1A}"/>
                  </a:ext>
                </a:extLst>
              </p:cNvPr>
              <p:cNvSpPr/>
              <p:nvPr/>
            </p:nvSpPr>
            <p:spPr>
              <a:xfrm>
                <a:off x="-565708" y="1481968"/>
                <a:ext cx="35148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ko-KR" altLang="en-US" sz="16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춘천 </a:t>
                </a:r>
                <a:r>
                  <a:rPr lang="ko-KR" altLang="en-US" sz="16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쓰레기 수거 현황 </a:t>
                </a:r>
                <a:r>
                  <a:rPr lang="en-US" altLang="ko-KR" sz="16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6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인식</a:t>
                </a:r>
                <a:endParaRPr lang="en-US" altLang="ko-KR" sz="16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5F5EFE58-6993-451C-AAD9-C2C0E83E5463}"/>
                </a:ext>
              </a:extLst>
            </p:cNvPr>
            <p:cNvGrpSpPr/>
            <p:nvPr/>
          </p:nvGrpSpPr>
          <p:grpSpPr>
            <a:xfrm>
              <a:off x="707100" y="5185327"/>
              <a:ext cx="969188" cy="1235731"/>
              <a:chOff x="707100" y="5185327"/>
              <a:chExt cx="969188" cy="123573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C4F37F5-FBF7-4E16-8D26-9A18A0186EA2}"/>
                  </a:ext>
                </a:extLst>
              </p:cNvPr>
              <p:cNvGrpSpPr/>
              <p:nvPr/>
            </p:nvGrpSpPr>
            <p:grpSpPr>
              <a:xfrm>
                <a:off x="707100" y="5451870"/>
                <a:ext cx="969188" cy="969188"/>
                <a:chOff x="5845189" y="2721734"/>
                <a:chExt cx="969188" cy="969188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B9798B-0EC7-4BDB-929D-1AF887E89CED}"/>
                    </a:ext>
                  </a:extLst>
                </p:cNvPr>
                <p:cNvSpPr/>
                <p:nvPr/>
              </p:nvSpPr>
              <p:spPr>
                <a:xfrm>
                  <a:off x="5845189" y="2721734"/>
                  <a:ext cx="969188" cy="969188"/>
                </a:xfrm>
                <a:prstGeom prst="ellipse">
                  <a:avLst/>
                </a:prstGeom>
                <a:solidFill>
                  <a:srgbClr val="2BD7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20" b="1" dirty="0">
                    <a:solidFill>
                      <a:srgbClr val="8FD4E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9E8044-0124-425D-B173-54C66E77681F}"/>
                    </a:ext>
                  </a:extLst>
                </p:cNvPr>
                <p:cNvSpPr txBox="1"/>
                <p:nvPr/>
              </p:nvSpPr>
              <p:spPr>
                <a:xfrm>
                  <a:off x="5961214" y="3003438"/>
                  <a:ext cx="7200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환경</a:t>
                  </a:r>
                </a:p>
              </p:txBody>
            </p:sp>
          </p:grp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2746407C-FC65-4B2C-9F31-351C456EA33E}"/>
                  </a:ext>
                </a:extLst>
              </p:cNvPr>
              <p:cNvSpPr/>
              <p:nvPr/>
            </p:nvSpPr>
            <p:spPr>
              <a:xfrm rot="10800000">
                <a:off x="1135774" y="5185327"/>
                <a:ext cx="111840" cy="95423"/>
              </a:xfrm>
              <a:prstGeom prst="triangle">
                <a:avLst/>
              </a:prstGeom>
              <a:solidFill>
                <a:srgbClr val="2BD7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3296D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79EAF9-DB18-4202-8FC2-5A016C69264D}"/>
                </a:ext>
              </a:extLst>
            </p:cNvPr>
            <p:cNvSpPr txBox="1"/>
            <p:nvPr/>
          </p:nvSpPr>
          <p:spPr>
            <a:xfrm>
              <a:off x="1250738" y="4247059"/>
              <a:ext cx="28638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[</a:t>
              </a:r>
              <a:r>
                <a:rPr lang="ko-KR" altLang="en-US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기간</a:t>
              </a:r>
              <a:r>
                <a:rPr lang="en-US" altLang="ko-KR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] 2020. 08.20 ~ 08.25</a:t>
              </a:r>
            </a:p>
            <a:p>
              <a:r>
                <a:rPr lang="en-US" altLang="ko-KR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[</a:t>
              </a:r>
              <a:r>
                <a:rPr lang="ko-KR" altLang="en-US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대상</a:t>
              </a:r>
              <a:r>
                <a:rPr lang="en-US" altLang="ko-KR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] </a:t>
              </a:r>
              <a:r>
                <a:rPr lang="ko-KR" altLang="en-US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강원</a:t>
              </a:r>
              <a:r>
                <a:rPr lang="en-US" altLang="ko-KR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/</a:t>
              </a:r>
              <a:r>
                <a:rPr lang="ko-KR" altLang="en-US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한림대 학부생</a:t>
              </a:r>
              <a:r>
                <a:rPr lang="en-US" altLang="ko-KR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, </a:t>
              </a:r>
              <a:r>
                <a:rPr lang="ko-KR" altLang="en-US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춘천시민 </a:t>
              </a:r>
              <a:r>
                <a:rPr lang="en-US" altLang="ko-KR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236</a:t>
              </a:r>
              <a:r>
                <a:rPr lang="ko-KR" altLang="en-US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명</a:t>
              </a:r>
              <a:endParaRPr lang="en-US" altLang="ko-KR" sz="8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  <a:p>
              <a:r>
                <a:rPr lang="en-US" altLang="ko-KR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[</a:t>
              </a:r>
              <a:r>
                <a:rPr lang="ko-KR" altLang="en-US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방법</a:t>
              </a:r>
              <a:r>
                <a:rPr lang="en-US" altLang="ko-KR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] </a:t>
              </a:r>
              <a:r>
                <a:rPr lang="ko-KR" altLang="en-US" sz="8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네이버폼 자체 설문조사</a:t>
              </a:r>
              <a:endParaRPr lang="en-US" altLang="ko-KR" sz="8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589EADC3-80E7-42DC-BFA9-9DF9239B8BC6}"/>
                </a:ext>
              </a:extLst>
            </p:cNvPr>
            <p:cNvGrpSpPr/>
            <p:nvPr/>
          </p:nvGrpSpPr>
          <p:grpSpPr>
            <a:xfrm>
              <a:off x="-485502" y="2001237"/>
              <a:ext cx="3155101" cy="2111014"/>
              <a:chOff x="-544494" y="2337454"/>
              <a:chExt cx="3155101" cy="211101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EC3FADB5-1502-4838-A273-7AA2CCBAF7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893" t="14821" r="36447"/>
              <a:stretch/>
            </p:blipFill>
            <p:spPr>
              <a:xfrm>
                <a:off x="255077" y="2337454"/>
                <a:ext cx="1873235" cy="1999046"/>
              </a:xfrm>
              <a:prstGeom prst="rect">
                <a:avLst/>
              </a:prstGeom>
            </p:spPr>
          </p:pic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152F8E7-F118-4FB7-BD20-B6E76D5403AA}"/>
                  </a:ext>
                </a:extLst>
              </p:cNvPr>
              <p:cNvSpPr/>
              <p:nvPr/>
            </p:nvSpPr>
            <p:spPr>
              <a:xfrm>
                <a:off x="1441932" y="2337454"/>
                <a:ext cx="538930" cy="3150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부분 원형 11">
                <a:extLst>
                  <a:ext uri="{FF2B5EF4-FFF2-40B4-BE49-F238E27FC236}">
                    <a16:creationId xmlns:a16="http://schemas.microsoft.com/office/drawing/2014/main" id="{0A71F8A8-3FE0-417E-A577-EAB0545DB587}"/>
                  </a:ext>
                </a:extLst>
              </p:cNvPr>
              <p:cNvSpPr/>
              <p:nvPr/>
            </p:nvSpPr>
            <p:spPr>
              <a:xfrm>
                <a:off x="249445" y="2446182"/>
                <a:ext cx="1873235" cy="1999046"/>
              </a:xfrm>
              <a:prstGeom prst="pie">
                <a:avLst>
                  <a:gd name="adj1" fmla="val 8515939"/>
                  <a:gd name="adj2" fmla="val 16188316"/>
                </a:avLst>
              </a:prstGeom>
              <a:solidFill>
                <a:srgbClr val="2BD7B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부분 원형 10">
                <a:extLst>
                  <a:ext uri="{FF2B5EF4-FFF2-40B4-BE49-F238E27FC236}">
                    <a16:creationId xmlns:a16="http://schemas.microsoft.com/office/drawing/2014/main" id="{77AE835E-61FA-489E-8121-59A4CCB641E2}"/>
                  </a:ext>
                </a:extLst>
              </p:cNvPr>
              <p:cNvSpPr/>
              <p:nvPr/>
            </p:nvSpPr>
            <p:spPr>
              <a:xfrm>
                <a:off x="287684" y="2500295"/>
                <a:ext cx="1830796" cy="1948173"/>
              </a:xfrm>
              <a:prstGeom prst="pie">
                <a:avLst>
                  <a:gd name="adj1" fmla="val 207341"/>
                  <a:gd name="adj2" fmla="val 8501727"/>
                </a:avLst>
              </a:prstGeom>
              <a:solidFill>
                <a:srgbClr val="2BD7B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부분 원형 17">
                <a:extLst>
                  <a:ext uri="{FF2B5EF4-FFF2-40B4-BE49-F238E27FC236}">
                    <a16:creationId xmlns:a16="http://schemas.microsoft.com/office/drawing/2014/main" id="{A952FA2A-99F5-478F-ACA6-AFF6A7DAFDD8}"/>
                  </a:ext>
                </a:extLst>
              </p:cNvPr>
              <p:cNvSpPr/>
              <p:nvPr/>
            </p:nvSpPr>
            <p:spPr>
              <a:xfrm>
                <a:off x="332821" y="2556927"/>
                <a:ext cx="1727370" cy="1774240"/>
              </a:xfrm>
              <a:prstGeom prst="pie">
                <a:avLst>
                  <a:gd name="adj1" fmla="val 16202355"/>
                  <a:gd name="adj2" fmla="val 279066"/>
                </a:avLst>
              </a:prstGeom>
              <a:solidFill>
                <a:srgbClr val="0D0D0D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E7912F8-C7EE-4D77-9108-7945D86DA769}"/>
                  </a:ext>
                </a:extLst>
              </p:cNvPr>
              <p:cNvSpPr/>
              <p:nvPr/>
            </p:nvSpPr>
            <p:spPr>
              <a:xfrm>
                <a:off x="-544494" y="2987736"/>
                <a:ext cx="25253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ko-KR" altLang="en-US" sz="14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매우 불만족</a:t>
                </a:r>
                <a:endParaRPr lang="en-US" altLang="ko-KR" sz="14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 fontAlgn="base"/>
                <a:r>
                  <a:rPr lang="en-US" altLang="ko-KR" sz="14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35.6%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40F6ED9-57E2-4F73-BD4A-0F2D3FE167B3}"/>
                  </a:ext>
                </a:extLst>
              </p:cNvPr>
              <p:cNvSpPr/>
              <p:nvPr/>
            </p:nvSpPr>
            <p:spPr>
              <a:xfrm>
                <a:off x="85251" y="3700747"/>
                <a:ext cx="25253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ko-KR" altLang="en-US" sz="14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불만족</a:t>
                </a:r>
                <a:endParaRPr lang="en-US" altLang="ko-KR" sz="14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 fontAlgn="base"/>
                <a:r>
                  <a:rPr lang="en-US" altLang="ko-KR" sz="14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38.1%</a:t>
                </a: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F73956B-4D7A-43CE-9962-8238077A1128}"/>
              </a:ext>
            </a:extLst>
          </p:cNvPr>
          <p:cNvGrpSpPr/>
          <p:nvPr/>
        </p:nvGrpSpPr>
        <p:grpSpPr>
          <a:xfrm>
            <a:off x="5859469" y="1374320"/>
            <a:ext cx="5466734" cy="5046738"/>
            <a:chOff x="5859469" y="1374320"/>
            <a:chExt cx="5466734" cy="504673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B39E449-0D1D-41C7-8A83-2B622E62661B}"/>
                </a:ext>
              </a:extLst>
            </p:cNvPr>
            <p:cNvGrpSpPr/>
            <p:nvPr/>
          </p:nvGrpSpPr>
          <p:grpSpPr>
            <a:xfrm>
              <a:off x="8108242" y="5185327"/>
              <a:ext cx="969188" cy="1235731"/>
              <a:chOff x="8108242" y="5185327"/>
              <a:chExt cx="969188" cy="1235731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FE3815C-EF56-4859-8761-4026A025A7FD}"/>
                  </a:ext>
                </a:extLst>
              </p:cNvPr>
              <p:cNvGrpSpPr/>
              <p:nvPr/>
            </p:nvGrpSpPr>
            <p:grpSpPr>
              <a:xfrm>
                <a:off x="8108242" y="5451870"/>
                <a:ext cx="969188" cy="969188"/>
                <a:chOff x="3103225" y="4166612"/>
                <a:chExt cx="969188" cy="96918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11881E4-2217-473D-B272-B7CB7005D5FE}"/>
                    </a:ext>
                  </a:extLst>
                </p:cNvPr>
                <p:cNvSpPr/>
                <p:nvPr/>
              </p:nvSpPr>
              <p:spPr>
                <a:xfrm>
                  <a:off x="3103225" y="4166612"/>
                  <a:ext cx="969188" cy="96918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20" b="1" dirty="0">
                    <a:solidFill>
                      <a:srgbClr val="8FD4E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664578-41AB-4752-ACBD-D4B9267C7BEB}"/>
                    </a:ext>
                  </a:extLst>
                </p:cNvPr>
                <p:cNvSpPr txBox="1"/>
                <p:nvPr/>
              </p:nvSpPr>
              <p:spPr>
                <a:xfrm>
                  <a:off x="3255418" y="4325881"/>
                  <a:ext cx="63350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생활</a:t>
                  </a:r>
                  <a:endParaRPr lang="en-US" altLang="ko-KR" sz="2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r>
                    <a:rPr lang="ko-KR" altLang="en-US" sz="20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편의</a:t>
                  </a:r>
                </a:p>
              </p:txBody>
            </p:sp>
          </p:grpSp>
          <p:sp>
            <p:nvSpPr>
              <p:cNvPr id="94" name="이등변 삼각형 93">
                <a:extLst>
                  <a:ext uri="{FF2B5EF4-FFF2-40B4-BE49-F238E27FC236}">
                    <a16:creationId xmlns:a16="http://schemas.microsoft.com/office/drawing/2014/main" id="{04CB3520-CFD6-44FC-A4F7-12591631A414}"/>
                  </a:ext>
                </a:extLst>
              </p:cNvPr>
              <p:cNvSpPr/>
              <p:nvPr/>
            </p:nvSpPr>
            <p:spPr>
              <a:xfrm rot="10800000">
                <a:off x="8536916" y="5185327"/>
                <a:ext cx="111840" cy="95423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33296D"/>
                    </a:solidFill>
                  </a:rPr>
                  <a:t>  </a:t>
                </a:r>
                <a:endParaRPr lang="ko-KR" altLang="en-US" dirty="0">
                  <a:solidFill>
                    <a:srgbClr val="33296D"/>
                  </a:solidFill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82A5A741-23AF-4211-A41D-BD59F1446CB5}"/>
                </a:ext>
              </a:extLst>
            </p:cNvPr>
            <p:cNvGrpSpPr/>
            <p:nvPr/>
          </p:nvGrpSpPr>
          <p:grpSpPr>
            <a:xfrm>
              <a:off x="5859469" y="1374320"/>
              <a:ext cx="5466734" cy="3629798"/>
              <a:chOff x="5859469" y="1374320"/>
              <a:chExt cx="5466734" cy="3629798"/>
            </a:xfrm>
          </p:grpSpPr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283C5D60-7269-4733-95C2-E5A2F07D0F4C}"/>
                  </a:ext>
                </a:extLst>
              </p:cNvPr>
              <p:cNvGrpSpPr/>
              <p:nvPr/>
            </p:nvGrpSpPr>
            <p:grpSpPr>
              <a:xfrm>
                <a:off x="7765262" y="1686207"/>
                <a:ext cx="1494998" cy="1306015"/>
                <a:chOff x="7939178" y="1843519"/>
                <a:chExt cx="1494998" cy="1306015"/>
              </a:xfrm>
            </p:grpSpPr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AEC6C373-1B02-4459-8D03-3191669E65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61" r="44050"/>
                <a:stretch/>
              </p:blipFill>
              <p:spPr>
                <a:xfrm>
                  <a:off x="8121059" y="1843519"/>
                  <a:ext cx="1273127" cy="1305902"/>
                </a:xfrm>
                <a:prstGeom prst="rect">
                  <a:avLst/>
                </a:prstGeom>
              </p:spPr>
            </p:pic>
            <p:sp>
              <p:nvSpPr>
                <p:cNvPr id="73" name="부분 원형 72">
                  <a:extLst>
                    <a:ext uri="{FF2B5EF4-FFF2-40B4-BE49-F238E27FC236}">
                      <a16:creationId xmlns:a16="http://schemas.microsoft.com/office/drawing/2014/main" id="{5A577306-D774-4B7A-A871-112493E5EA3F}"/>
                    </a:ext>
                  </a:extLst>
                </p:cNvPr>
                <p:cNvSpPr/>
                <p:nvPr/>
              </p:nvSpPr>
              <p:spPr>
                <a:xfrm>
                  <a:off x="8101959" y="1880413"/>
                  <a:ext cx="1332217" cy="1269121"/>
                </a:xfrm>
                <a:prstGeom prst="pie">
                  <a:avLst>
                    <a:gd name="adj1" fmla="val 2103433"/>
                    <a:gd name="adj2" fmla="val 13957074"/>
                  </a:avLst>
                </a:prstGeom>
                <a:solidFill>
                  <a:srgbClr val="FFCE56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부분 원형 74">
                  <a:extLst>
                    <a:ext uri="{FF2B5EF4-FFF2-40B4-BE49-F238E27FC236}">
                      <a16:creationId xmlns:a16="http://schemas.microsoft.com/office/drawing/2014/main" id="{0B08B1B9-AAED-42C5-963A-3DD34A6A4082}"/>
                    </a:ext>
                  </a:extLst>
                </p:cNvPr>
                <p:cNvSpPr/>
                <p:nvPr/>
              </p:nvSpPr>
              <p:spPr>
                <a:xfrm>
                  <a:off x="8210220" y="1898596"/>
                  <a:ext cx="1120012" cy="1153475"/>
                </a:xfrm>
                <a:prstGeom prst="pie">
                  <a:avLst>
                    <a:gd name="adj1" fmla="val 14020317"/>
                    <a:gd name="adj2" fmla="val 2078410"/>
                  </a:avLst>
                </a:prstGeom>
                <a:solidFill>
                  <a:srgbClr val="0D0D0D">
                    <a:alpha val="8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E9C6E932-800F-4ECA-91C3-03F636BEB6A9}"/>
                    </a:ext>
                  </a:extLst>
                </p:cNvPr>
                <p:cNvSpPr/>
                <p:nvPr/>
              </p:nvSpPr>
              <p:spPr>
                <a:xfrm>
                  <a:off x="7939178" y="2505141"/>
                  <a:ext cx="119838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ko-KR" altLang="en-US" sz="1200" spc="-100" dirty="0">
                      <a:ln>
                        <a:solidFill>
                          <a:srgbClr val="33296D">
                            <a:alpha val="0"/>
                          </a:srgbClr>
                        </a:solidFill>
                      </a:ln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인구밀집도</a:t>
                  </a:r>
                  <a:endParaRPr lang="en-US" altLang="ko-KR" sz="12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pPr algn="ctr" fontAlgn="base"/>
                  <a:r>
                    <a:rPr lang="en-US" altLang="ko-KR" sz="1200" spc="-100" dirty="0">
                      <a:ln>
                        <a:solidFill>
                          <a:srgbClr val="33296D">
                            <a:alpha val="0"/>
                          </a:srgbClr>
                        </a:solidFill>
                      </a:ln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55.1%</a:t>
                  </a: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B806366C-67A3-41C6-8ACF-32235E50BD18}"/>
                  </a:ext>
                </a:extLst>
              </p:cNvPr>
              <p:cNvGrpSpPr/>
              <p:nvPr/>
            </p:nvGrpSpPr>
            <p:grpSpPr>
              <a:xfrm>
                <a:off x="7108414" y="1374320"/>
                <a:ext cx="2798862" cy="338554"/>
                <a:chOff x="7138941" y="1397485"/>
                <a:chExt cx="2798862" cy="338554"/>
              </a:xfrm>
            </p:grpSpPr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3147F347-B0F9-462A-84F5-2EEC556AB0D1}"/>
                    </a:ext>
                  </a:extLst>
                </p:cNvPr>
                <p:cNvSpPr/>
                <p:nvPr/>
              </p:nvSpPr>
              <p:spPr>
                <a:xfrm>
                  <a:off x="7676463" y="1433689"/>
                  <a:ext cx="756000" cy="216000"/>
                </a:xfrm>
                <a:prstGeom prst="rect">
                  <a:avLst/>
                </a:prstGeom>
                <a:solidFill>
                  <a:srgbClr val="FFCE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689EA09F-18F5-4B9B-B0B4-C5A18E0DA2E6}"/>
                    </a:ext>
                  </a:extLst>
                </p:cNvPr>
                <p:cNvSpPr/>
                <p:nvPr/>
              </p:nvSpPr>
              <p:spPr>
                <a:xfrm>
                  <a:off x="7138941" y="1397485"/>
                  <a:ext cx="2798862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ko-KR" altLang="en-US" sz="1600" spc="-100" dirty="0">
                      <a:ln>
                        <a:solidFill>
                          <a:srgbClr val="33296D">
                            <a:alpha val="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최근 카페 선택 시 주요 고려 사항</a:t>
                  </a:r>
                  <a:endParaRPr lang="en-US" altLang="ko-KR" sz="16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614597D6-0BC0-46D6-9EDB-0E13203E92AF}"/>
                  </a:ext>
                </a:extLst>
              </p:cNvPr>
              <p:cNvGrpSpPr/>
              <p:nvPr/>
            </p:nvGrpSpPr>
            <p:grpSpPr>
              <a:xfrm>
                <a:off x="7675338" y="3560006"/>
                <a:ext cx="1834996" cy="1444112"/>
                <a:chOff x="7836779" y="3530510"/>
                <a:chExt cx="1834996" cy="1444112"/>
              </a:xfrm>
            </p:grpSpPr>
            <p:graphicFrame>
              <p:nvGraphicFramePr>
                <p:cNvPr id="116" name="차트 115">
                  <a:extLst>
                    <a:ext uri="{FF2B5EF4-FFF2-40B4-BE49-F238E27FC236}">
                      <a16:creationId xmlns:a16="http://schemas.microsoft.com/office/drawing/2014/main" id="{C9BD4DCE-835E-4AE1-8E23-C070533B026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334521872"/>
                    </p:ext>
                  </p:extLst>
                </p:nvPr>
              </p:nvGraphicFramePr>
              <p:xfrm>
                <a:off x="7904265" y="3530510"/>
                <a:ext cx="1744654" cy="144411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118" name="부분 원형 117">
                  <a:extLst>
                    <a:ext uri="{FF2B5EF4-FFF2-40B4-BE49-F238E27FC236}">
                      <a16:creationId xmlns:a16="http://schemas.microsoft.com/office/drawing/2014/main" id="{78EB2334-8CC0-4CD8-977D-F3A20102DC47}"/>
                    </a:ext>
                  </a:extLst>
                </p:cNvPr>
                <p:cNvSpPr/>
                <p:nvPr/>
              </p:nvSpPr>
              <p:spPr>
                <a:xfrm>
                  <a:off x="8118274" y="3633895"/>
                  <a:ext cx="1282028" cy="1241814"/>
                </a:xfrm>
                <a:prstGeom prst="pie">
                  <a:avLst>
                    <a:gd name="adj1" fmla="val 2177953"/>
                    <a:gd name="adj2" fmla="val 16222239"/>
                  </a:avLst>
                </a:prstGeom>
                <a:solidFill>
                  <a:srgbClr val="FFCE56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부분 원형 119">
                  <a:extLst>
                    <a:ext uri="{FF2B5EF4-FFF2-40B4-BE49-F238E27FC236}">
                      <a16:creationId xmlns:a16="http://schemas.microsoft.com/office/drawing/2014/main" id="{21D51B28-A8E0-4ECD-B81B-57090EA128EE}"/>
                    </a:ext>
                  </a:extLst>
                </p:cNvPr>
                <p:cNvSpPr/>
                <p:nvPr/>
              </p:nvSpPr>
              <p:spPr>
                <a:xfrm>
                  <a:off x="8220760" y="3660712"/>
                  <a:ext cx="1077055" cy="1210823"/>
                </a:xfrm>
                <a:prstGeom prst="pie">
                  <a:avLst>
                    <a:gd name="adj1" fmla="val 16292861"/>
                    <a:gd name="adj2" fmla="val 16624226"/>
                  </a:avLst>
                </a:prstGeom>
                <a:solidFill>
                  <a:srgbClr val="0D0D0D">
                    <a:alpha val="8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부분 원형 121">
                  <a:extLst>
                    <a:ext uri="{FF2B5EF4-FFF2-40B4-BE49-F238E27FC236}">
                      <a16:creationId xmlns:a16="http://schemas.microsoft.com/office/drawing/2014/main" id="{D18A3C00-5148-48E0-AA64-679A7C986630}"/>
                    </a:ext>
                  </a:extLst>
                </p:cNvPr>
                <p:cNvSpPr/>
                <p:nvPr/>
              </p:nvSpPr>
              <p:spPr>
                <a:xfrm rot="925213">
                  <a:off x="8230529" y="3668846"/>
                  <a:ext cx="1149654" cy="1171912"/>
                </a:xfrm>
                <a:prstGeom prst="pie">
                  <a:avLst>
                    <a:gd name="adj1" fmla="val 15409803"/>
                    <a:gd name="adj2" fmla="val 1278619"/>
                  </a:avLst>
                </a:prstGeom>
                <a:solidFill>
                  <a:srgbClr val="FFCE56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377475B-6DFA-45BA-A3E1-066A06933771}"/>
                    </a:ext>
                  </a:extLst>
                </p:cNvPr>
                <p:cNvSpPr/>
                <p:nvPr/>
              </p:nvSpPr>
              <p:spPr>
                <a:xfrm>
                  <a:off x="7836779" y="4141032"/>
                  <a:ext cx="119838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ko-KR" altLang="en-US" sz="1200" spc="-100" dirty="0">
                      <a:ln>
                        <a:solidFill>
                          <a:srgbClr val="33296D">
                            <a:alpha val="0"/>
                          </a:srgbClr>
                        </a:solidFill>
                      </a:ln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매우 부족</a:t>
                  </a:r>
                  <a:endParaRPr lang="en-US" altLang="ko-KR" sz="12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pPr algn="ctr" fontAlgn="base"/>
                  <a:r>
                    <a:rPr lang="en-US" altLang="ko-KR" sz="1200" spc="-100" dirty="0">
                      <a:ln>
                        <a:solidFill>
                          <a:srgbClr val="33296D">
                            <a:alpha val="0"/>
                          </a:srgbClr>
                        </a:solidFill>
                      </a:ln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64.9%</a:t>
                  </a: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77F6DFBE-DA4D-4723-B5DA-82EFE7CC37F1}"/>
                    </a:ext>
                  </a:extLst>
                </p:cNvPr>
                <p:cNvSpPr/>
                <p:nvPr/>
              </p:nvSpPr>
              <p:spPr>
                <a:xfrm>
                  <a:off x="8473387" y="3822814"/>
                  <a:ext cx="119838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ko-KR" altLang="en-US" sz="1200" spc="-100" dirty="0">
                      <a:ln>
                        <a:solidFill>
                          <a:srgbClr val="33296D">
                            <a:alpha val="0"/>
                          </a:srgbClr>
                        </a:solidFill>
                      </a:ln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부족</a:t>
                  </a:r>
                  <a:endParaRPr lang="en-US" altLang="ko-KR" sz="12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pPr algn="ctr" fontAlgn="base"/>
                  <a:r>
                    <a:rPr lang="en-US" altLang="ko-KR" sz="1200" spc="-100" dirty="0">
                      <a:ln>
                        <a:solidFill>
                          <a:srgbClr val="33296D">
                            <a:alpha val="0"/>
                          </a:srgbClr>
                        </a:solidFill>
                      </a:ln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33.3%</a:t>
                  </a:r>
                </a:p>
              </p:txBody>
            </p:sp>
          </p:grp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0FF973EE-68B2-437F-AB9F-02773C7E76E2}"/>
                  </a:ext>
                </a:extLst>
              </p:cNvPr>
              <p:cNvGrpSpPr/>
              <p:nvPr/>
            </p:nvGrpSpPr>
            <p:grpSpPr>
              <a:xfrm>
                <a:off x="5859469" y="3265874"/>
                <a:ext cx="5466734" cy="338554"/>
                <a:chOff x="5889996" y="3216714"/>
                <a:chExt cx="5466734" cy="338554"/>
              </a:xfrm>
            </p:grpSpPr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C398D65C-A37B-45DB-8F02-284AEA97AFEC}"/>
                    </a:ext>
                  </a:extLst>
                </p:cNvPr>
                <p:cNvSpPr/>
                <p:nvPr/>
              </p:nvSpPr>
              <p:spPr>
                <a:xfrm>
                  <a:off x="8263815" y="3257867"/>
                  <a:ext cx="720000" cy="216000"/>
                </a:xfrm>
                <a:prstGeom prst="rect">
                  <a:avLst/>
                </a:prstGeom>
                <a:solidFill>
                  <a:srgbClr val="FFCE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1D86DFF-D702-4494-A11C-FE5B0B3F5B33}"/>
                    </a:ext>
                  </a:extLst>
                </p:cNvPr>
                <p:cNvSpPr txBox="1"/>
                <p:nvPr/>
              </p:nvSpPr>
              <p:spPr>
                <a:xfrm>
                  <a:off x="5889996" y="3216714"/>
                  <a:ext cx="546673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ko-KR" altLang="en-US" sz="1600" spc="-100" dirty="0">
                      <a:ln>
                        <a:solidFill>
                          <a:srgbClr val="33296D">
                            <a:alpha val="0"/>
                          </a:srgbClr>
                        </a:solidFill>
                      </a:ln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춘천 주차 공간 인식</a:t>
                  </a:r>
                  <a:endParaRPr lang="en-US" altLang="ko-KR" sz="16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4AF6610-E3E0-4684-9A16-7A661B881B55}"/>
              </a:ext>
            </a:extLst>
          </p:cNvPr>
          <p:cNvGrpSpPr/>
          <p:nvPr/>
        </p:nvGrpSpPr>
        <p:grpSpPr>
          <a:xfrm>
            <a:off x="4406770" y="1374320"/>
            <a:ext cx="3514805" cy="5046738"/>
            <a:chOff x="4406770" y="1374320"/>
            <a:chExt cx="3514805" cy="5046738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AEB2AB97-EFE4-42EB-B2F5-05BABF52DDD8}"/>
                </a:ext>
              </a:extLst>
            </p:cNvPr>
            <p:cNvGrpSpPr/>
            <p:nvPr/>
          </p:nvGrpSpPr>
          <p:grpSpPr>
            <a:xfrm>
              <a:off x="4406770" y="1374320"/>
              <a:ext cx="3514805" cy="5046738"/>
              <a:chOff x="4406770" y="1374320"/>
              <a:chExt cx="3514805" cy="5046738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316DE108-840C-4637-A73E-DCC7338B7D71}"/>
                  </a:ext>
                </a:extLst>
              </p:cNvPr>
              <p:cNvGrpSpPr/>
              <p:nvPr/>
            </p:nvGrpSpPr>
            <p:grpSpPr>
              <a:xfrm>
                <a:off x="5679578" y="5185326"/>
                <a:ext cx="969188" cy="1235732"/>
                <a:chOff x="5679578" y="5185326"/>
                <a:chExt cx="969188" cy="1235732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8DB5B25D-1006-4DFE-A8CD-A0E662D4BA16}"/>
                    </a:ext>
                  </a:extLst>
                </p:cNvPr>
                <p:cNvGrpSpPr/>
                <p:nvPr/>
              </p:nvGrpSpPr>
              <p:grpSpPr>
                <a:xfrm>
                  <a:off x="5679578" y="5451870"/>
                  <a:ext cx="969188" cy="969188"/>
                  <a:chOff x="5845189" y="4166612"/>
                  <a:chExt cx="969188" cy="969188"/>
                </a:xfrm>
              </p:grpSpPr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81E262AD-B8BD-408F-8739-201F6FBA139C}"/>
                      </a:ext>
                    </a:extLst>
                  </p:cNvPr>
                  <p:cNvSpPr/>
                  <p:nvPr/>
                </p:nvSpPr>
                <p:spPr>
                  <a:xfrm>
                    <a:off x="5845189" y="4166612"/>
                    <a:ext cx="969188" cy="969188"/>
                  </a:xfrm>
                  <a:prstGeom prst="ellipse">
                    <a:avLst/>
                  </a:prstGeom>
                  <a:solidFill>
                    <a:srgbClr val="FF5E5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20" b="1" dirty="0">
                      <a:solidFill>
                        <a:srgbClr val="1E4533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CA3DF15-C358-4445-B4EC-950CE092C9BE}"/>
                      </a:ext>
                    </a:extLst>
                  </p:cNvPr>
                  <p:cNvSpPr txBox="1"/>
                  <p:nvPr/>
                </p:nvSpPr>
                <p:spPr>
                  <a:xfrm>
                    <a:off x="5967654" y="4448991"/>
                    <a:ext cx="7200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안전</a:t>
                    </a:r>
                  </a:p>
                </p:txBody>
              </p:sp>
            </p:grpSp>
            <p:sp>
              <p:nvSpPr>
                <p:cNvPr id="40" name="이등변 삼각형 39">
                  <a:extLst>
                    <a:ext uri="{FF2B5EF4-FFF2-40B4-BE49-F238E27FC236}">
                      <a16:creationId xmlns:a16="http://schemas.microsoft.com/office/drawing/2014/main" id="{25ED69DC-E494-4EB3-BE49-4F710EA81333}"/>
                    </a:ext>
                  </a:extLst>
                </p:cNvPr>
                <p:cNvSpPr/>
                <p:nvPr/>
              </p:nvSpPr>
              <p:spPr>
                <a:xfrm rot="10800000">
                  <a:off x="6108253" y="5185326"/>
                  <a:ext cx="111840" cy="95423"/>
                </a:xfrm>
                <a:prstGeom prst="triangle">
                  <a:avLst/>
                </a:prstGeom>
                <a:solidFill>
                  <a:srgbClr val="FF5E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rgbClr val="33296D"/>
                      </a:solidFill>
                    </a:rPr>
                    <a:t> </a:t>
                  </a:r>
                  <a:endParaRPr lang="ko-KR" altLang="en-US" dirty="0">
                    <a:solidFill>
                      <a:srgbClr val="33296D"/>
                    </a:solidFill>
                  </a:endParaRPr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3875F45B-2D90-4DE7-8F61-2AC6AAB35699}"/>
                  </a:ext>
                </a:extLst>
              </p:cNvPr>
              <p:cNvGrpSpPr/>
              <p:nvPr/>
            </p:nvGrpSpPr>
            <p:grpSpPr>
              <a:xfrm>
                <a:off x="4406770" y="1374320"/>
                <a:ext cx="3514805" cy="3081272"/>
                <a:chOff x="4406770" y="1374320"/>
                <a:chExt cx="3514805" cy="3081272"/>
              </a:xfrm>
            </p:grpSpPr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6DE20C86-906E-42B4-A841-D6CE55544231}"/>
                    </a:ext>
                  </a:extLst>
                </p:cNvPr>
                <p:cNvGrpSpPr/>
                <p:nvPr/>
              </p:nvGrpSpPr>
              <p:grpSpPr>
                <a:xfrm>
                  <a:off x="4406770" y="1374320"/>
                  <a:ext cx="3514805" cy="338554"/>
                  <a:chOff x="4406770" y="1412342"/>
                  <a:chExt cx="3514805" cy="338554"/>
                </a:xfrm>
              </p:grpSpPr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344165E5-8D5E-4278-8AEE-7349F8B24E61}"/>
                      </a:ext>
                    </a:extLst>
                  </p:cNvPr>
                  <p:cNvSpPr/>
                  <p:nvPr/>
                </p:nvSpPr>
                <p:spPr>
                  <a:xfrm>
                    <a:off x="5977496" y="1447112"/>
                    <a:ext cx="396000" cy="216000"/>
                  </a:xfrm>
                  <a:prstGeom prst="rect">
                    <a:avLst/>
                  </a:prstGeom>
                  <a:solidFill>
                    <a:srgbClr val="FF5E5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6F13707C-18C1-49D3-8D91-5A62819CE16C}"/>
                      </a:ext>
                    </a:extLst>
                  </p:cNvPr>
                  <p:cNvSpPr/>
                  <p:nvPr/>
                </p:nvSpPr>
                <p:spPr>
                  <a:xfrm>
                    <a:off x="4406770" y="1412342"/>
                    <a:ext cx="3514805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 fontAlgn="base"/>
                    <a:r>
                      <a:rPr lang="ko-KR" altLang="en-US" sz="1600" spc="-100" dirty="0">
                        <a:ln>
                          <a:solidFill>
                            <a:srgbClr val="33296D">
                              <a:alpha val="0"/>
                            </a:srgbClr>
                          </a:solidFill>
                        </a:ln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야간 </a:t>
                    </a:r>
                    <a:r>
                      <a:rPr lang="ko-KR" altLang="en-US" sz="1600" spc="-100" dirty="0">
                        <a:ln>
                          <a:solidFill>
                            <a:srgbClr val="33296D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안전</a:t>
                    </a:r>
                    <a:r>
                      <a:rPr lang="ko-KR" altLang="en-US" sz="1600" spc="-100" dirty="0">
                        <a:ln>
                          <a:solidFill>
                            <a:srgbClr val="33296D">
                              <a:alpha val="0"/>
                            </a:srgbClr>
                          </a:solidFill>
                        </a:ln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 인식</a:t>
                    </a:r>
                    <a:endParaRPr lang="en-US" altLang="ko-KR" sz="1600" spc="-100" dirty="0">
                      <a:ln>
                        <a:solidFill>
                          <a:srgbClr val="33296D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p:grp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2B38ECEE-443B-48A0-8B07-B7BA34894BCC}"/>
                    </a:ext>
                  </a:extLst>
                </p:cNvPr>
                <p:cNvGrpSpPr/>
                <p:nvPr/>
              </p:nvGrpSpPr>
              <p:grpSpPr>
                <a:xfrm>
                  <a:off x="4964981" y="2212217"/>
                  <a:ext cx="2398382" cy="1957779"/>
                  <a:chOff x="5156474" y="2505252"/>
                  <a:chExt cx="2398382" cy="1957779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17D0EA3E-8FC1-4B5F-A667-FB8D7BE6CF50}"/>
                      </a:ext>
                    </a:extLst>
                  </p:cNvPr>
                  <p:cNvSpPr/>
                  <p:nvPr/>
                </p:nvSpPr>
                <p:spPr>
                  <a:xfrm>
                    <a:off x="6536380" y="2692286"/>
                    <a:ext cx="438642" cy="2539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평균</a:t>
                    </a:r>
                    <a:endParaRPr lang="en-US" altLang="ko-KR" sz="105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endParaRPr>
                  </a:p>
                </p:txBody>
              </p: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D8C4EA6A-D6D4-426A-B6DB-05CE377797E3}"/>
                      </a:ext>
                    </a:extLst>
                  </p:cNvPr>
                  <p:cNvSpPr/>
                  <p:nvPr/>
                </p:nvSpPr>
                <p:spPr>
                  <a:xfrm>
                    <a:off x="5475822" y="2665356"/>
                    <a:ext cx="810654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71.27</a:t>
                    </a:r>
                  </a:p>
                </p:txBody>
              </p: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FA90999C-B337-472D-8715-2A3805E46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85489" y="2924036"/>
                    <a:ext cx="1470324" cy="0"/>
                  </a:xfrm>
                  <a:prstGeom prst="line">
                    <a:avLst/>
                  </a:prstGeom>
                  <a:ln>
                    <a:solidFill>
                      <a:srgbClr val="D9D9D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BF4DB4D5-1C33-46CE-8B97-093A847B45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85489" y="3242653"/>
                    <a:ext cx="1470324" cy="0"/>
                  </a:xfrm>
                  <a:prstGeom prst="line">
                    <a:avLst/>
                  </a:prstGeom>
                  <a:ln>
                    <a:solidFill>
                      <a:srgbClr val="D9D9D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308B03EB-A909-4AE9-BFF4-8B76F92943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85489" y="3539638"/>
                    <a:ext cx="1470324" cy="0"/>
                  </a:xfrm>
                  <a:prstGeom prst="line">
                    <a:avLst/>
                  </a:prstGeom>
                  <a:ln>
                    <a:solidFill>
                      <a:srgbClr val="D9D9D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연결선 57">
                    <a:extLst>
                      <a:ext uri="{FF2B5EF4-FFF2-40B4-BE49-F238E27FC236}">
                        <a16:creationId xmlns:a16="http://schemas.microsoft.com/office/drawing/2014/main" id="{EEBF7A61-FE2B-432D-9003-706C7FBAB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85489" y="3863391"/>
                    <a:ext cx="1470324" cy="0"/>
                  </a:xfrm>
                  <a:prstGeom prst="line">
                    <a:avLst/>
                  </a:prstGeom>
                  <a:ln>
                    <a:solidFill>
                      <a:srgbClr val="D9D9D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2ABD92C-FE71-416A-95DB-F657BED2C7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85489" y="4161279"/>
                    <a:ext cx="1470324" cy="0"/>
                  </a:xfrm>
                  <a:prstGeom prst="line">
                    <a:avLst/>
                  </a:prstGeom>
                  <a:ln>
                    <a:solidFill>
                      <a:srgbClr val="D9D9D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B06DAD44-2057-40A2-8F68-98E2894E5F81}"/>
                      </a:ext>
                    </a:extLst>
                  </p:cNvPr>
                  <p:cNvSpPr/>
                  <p:nvPr/>
                </p:nvSpPr>
                <p:spPr>
                  <a:xfrm>
                    <a:off x="5354067" y="2505252"/>
                    <a:ext cx="396000" cy="2539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80</a:t>
                    </a: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657EC7E4-7401-4C7B-BE37-FB4B3657A300}"/>
                      </a:ext>
                    </a:extLst>
                  </p:cNvPr>
                  <p:cNvSpPr/>
                  <p:nvPr/>
                </p:nvSpPr>
                <p:spPr>
                  <a:xfrm>
                    <a:off x="5354067" y="2797078"/>
                    <a:ext cx="396000" cy="2539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70</a:t>
                    </a: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2760C7CC-BA0F-43E8-85E2-FB9191063609}"/>
                      </a:ext>
                    </a:extLst>
                  </p:cNvPr>
                  <p:cNvSpPr/>
                  <p:nvPr/>
                </p:nvSpPr>
                <p:spPr>
                  <a:xfrm>
                    <a:off x="5368978" y="3736433"/>
                    <a:ext cx="396000" cy="2539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10615D14-C568-407A-8B28-524E40E0BF0D}"/>
                      </a:ext>
                    </a:extLst>
                  </p:cNvPr>
                  <p:cNvSpPr/>
                  <p:nvPr/>
                </p:nvSpPr>
                <p:spPr>
                  <a:xfrm>
                    <a:off x="5355586" y="4034321"/>
                    <a:ext cx="396000" cy="2539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94E2FA7A-465C-41FA-A570-DABE48DB2D55}"/>
                      </a:ext>
                    </a:extLst>
                  </p:cNvPr>
                  <p:cNvSpPr/>
                  <p:nvPr/>
                </p:nvSpPr>
                <p:spPr>
                  <a:xfrm>
                    <a:off x="5364430" y="3412680"/>
                    <a:ext cx="396000" cy="2539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…</a:t>
                    </a:r>
                  </a:p>
                </p:txBody>
              </p:sp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301E07A6-8010-46DE-AC4E-B672060D2221}"/>
                      </a:ext>
                    </a:extLst>
                  </p:cNvPr>
                  <p:cNvSpPr/>
                  <p:nvPr/>
                </p:nvSpPr>
                <p:spPr>
                  <a:xfrm>
                    <a:off x="5254668" y="3115695"/>
                    <a:ext cx="597835" cy="2539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60</a:t>
                    </a:r>
                  </a:p>
                </p:txBody>
              </p:sp>
              <p:cxnSp>
                <p:nvCxnSpPr>
                  <p:cNvPr id="72" name="직선 연결선 71">
                    <a:extLst>
                      <a:ext uri="{FF2B5EF4-FFF2-40B4-BE49-F238E27FC236}">
                        <a16:creationId xmlns:a16="http://schemas.microsoft.com/office/drawing/2014/main" id="{D6C927DE-2069-4C54-AB8D-DA5C685C6D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85489" y="2632210"/>
                    <a:ext cx="1470324" cy="0"/>
                  </a:xfrm>
                  <a:prstGeom prst="line">
                    <a:avLst/>
                  </a:prstGeom>
                  <a:ln>
                    <a:solidFill>
                      <a:srgbClr val="D9D9D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7BE86174-A3E7-4C01-BF2D-0FC07B1620B7}"/>
                      </a:ext>
                    </a:extLst>
                  </p:cNvPr>
                  <p:cNvSpPr/>
                  <p:nvPr/>
                </p:nvSpPr>
                <p:spPr>
                  <a:xfrm>
                    <a:off x="6174951" y="3050994"/>
                    <a:ext cx="361429" cy="1110274"/>
                  </a:xfrm>
                  <a:prstGeom prst="rect">
                    <a:avLst/>
                  </a:prstGeom>
                  <a:solidFill>
                    <a:srgbClr val="FF5E5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284790D-B7F8-414E-A8AE-5605A8FA7029}"/>
                      </a:ext>
                    </a:extLst>
                  </p:cNvPr>
                  <p:cNvSpPr/>
                  <p:nvPr/>
                </p:nvSpPr>
                <p:spPr>
                  <a:xfrm>
                    <a:off x="6440770" y="3005394"/>
                    <a:ext cx="810654" cy="3413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60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66.47</a:t>
                    </a:r>
                  </a:p>
                </p:txBody>
              </p: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B077324F-8485-46DB-93CF-5FA20C3D8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47544" y="2819244"/>
                    <a:ext cx="432000" cy="1"/>
                  </a:xfrm>
                  <a:prstGeom prst="line">
                    <a:avLst/>
                  </a:prstGeom>
                  <a:ln w="19050">
                    <a:solidFill>
                      <a:srgbClr val="FF5E5E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11AA6226-F1AD-4D2D-A9F7-33F5ECFF211D}"/>
                      </a:ext>
                    </a:extLst>
                  </p:cNvPr>
                  <p:cNvSpPr/>
                  <p:nvPr/>
                </p:nvSpPr>
                <p:spPr>
                  <a:xfrm>
                    <a:off x="5156474" y="4209115"/>
                    <a:ext cx="2398382" cy="2539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야간 안전</a:t>
                    </a:r>
                    <a:r>
                      <a:rPr lang="en-US" altLang="ko-KR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(</a:t>
                    </a:r>
                    <a:r>
                      <a:rPr lang="ko-KR" altLang="en-US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밤</a:t>
                    </a:r>
                    <a:r>
                      <a:rPr lang="en-US" altLang="ko-KR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,</a:t>
                    </a:r>
                    <a:r>
                      <a:rPr lang="ko-KR" altLang="en-US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 혼자 이동</a:t>
                    </a:r>
                    <a:r>
                      <a:rPr lang="en-US" altLang="ko-KR" sz="1050" dirty="0">
                        <a:ln>
                          <a:solidFill>
                            <a:srgbClr val="33296D">
                              <a:alpha val="20000"/>
                            </a:srgbClr>
                          </a:solidFill>
                        </a:ln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DC8F9B05-727B-42B1-B16A-3292A0065A5F}"/>
                    </a:ext>
                  </a:extLst>
                </p:cNvPr>
                <p:cNvSpPr/>
                <p:nvPr/>
              </p:nvSpPr>
              <p:spPr>
                <a:xfrm>
                  <a:off x="5427713" y="4224760"/>
                  <a:ext cx="2398382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9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[</a:t>
                  </a:r>
                  <a:r>
                    <a:rPr lang="ko-KR" altLang="en-US" sz="9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출처</a:t>
                  </a:r>
                  <a:r>
                    <a:rPr lang="en-US" altLang="ko-KR" sz="9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] </a:t>
                  </a:r>
                  <a:r>
                    <a:rPr lang="ko-KR" altLang="en-US" sz="900" dirty="0">
                      <a:ln>
                        <a:solidFill>
                          <a:srgbClr val="33296D">
                            <a:alpha val="20000"/>
                          </a:srgbClr>
                        </a:solidFill>
                      </a:ln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춘천시 행복지수 개발에 관한 연구 자료</a:t>
                  </a:r>
                  <a:endParaRPr lang="en-US" altLang="ko-KR" sz="900" dirty="0">
                    <a:ln>
                      <a:solidFill>
                        <a:srgbClr val="33296D">
                          <a:alpha val="20000"/>
                        </a:srgbClr>
                      </a:solidFill>
                    </a:ln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B3F51B5-5055-42D2-8DEA-FBB81D97B473}"/>
                </a:ext>
              </a:extLst>
            </p:cNvPr>
            <p:cNvSpPr txBox="1"/>
            <p:nvPr/>
          </p:nvSpPr>
          <p:spPr>
            <a:xfrm>
              <a:off x="6416854" y="2062011"/>
              <a:ext cx="7697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(</a:t>
              </a:r>
              <a:r>
                <a:rPr lang="ko-KR" altLang="en-US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단위 </a:t>
              </a:r>
              <a:r>
                <a:rPr lang="en-US" altLang="ko-KR" sz="11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: %)</a:t>
              </a:r>
              <a:endParaRPr lang="ko-KR" altLang="en-US" sz="11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CF32587-0603-4D66-BBF4-143E60DF619F}"/>
              </a:ext>
            </a:extLst>
          </p:cNvPr>
          <p:cNvSpPr txBox="1"/>
          <p:nvPr/>
        </p:nvSpPr>
        <p:spPr>
          <a:xfrm>
            <a:off x="4821004" y="393041"/>
            <a:ext cx="1063112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분야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4D2462-9CB1-44BB-866F-B9F0D818097E}"/>
              </a:ext>
            </a:extLst>
          </p:cNvPr>
          <p:cNvGrpSpPr/>
          <p:nvPr/>
        </p:nvGrpSpPr>
        <p:grpSpPr>
          <a:xfrm>
            <a:off x="1958310" y="1376954"/>
            <a:ext cx="3560521" cy="5044104"/>
            <a:chOff x="1958310" y="1376954"/>
            <a:chExt cx="3560521" cy="5044104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7C589C4-0002-4854-8BE6-058987F63B4C}"/>
                </a:ext>
              </a:extLst>
            </p:cNvPr>
            <p:cNvGrpSpPr/>
            <p:nvPr/>
          </p:nvGrpSpPr>
          <p:grpSpPr>
            <a:xfrm>
              <a:off x="1958310" y="1376954"/>
              <a:ext cx="3514805" cy="584775"/>
              <a:chOff x="2108197" y="1535363"/>
              <a:chExt cx="3514805" cy="584775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178AA24-96B4-4D20-8504-4E7973A86641}"/>
                  </a:ext>
                </a:extLst>
              </p:cNvPr>
              <p:cNvSpPr/>
              <p:nvPr/>
            </p:nvSpPr>
            <p:spPr>
              <a:xfrm>
                <a:off x="3541096" y="1822474"/>
                <a:ext cx="756000" cy="216000"/>
              </a:xfrm>
              <a:prstGeom prst="rect">
                <a:avLst/>
              </a:prstGeom>
              <a:solidFill>
                <a:srgbClr val="82D7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9F96946-3463-4272-95EE-A14AFD049C3E}"/>
                  </a:ext>
                </a:extLst>
              </p:cNvPr>
              <p:cNvSpPr/>
              <p:nvPr/>
            </p:nvSpPr>
            <p:spPr>
              <a:xfrm>
                <a:off x="2108197" y="1535363"/>
                <a:ext cx="351480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ko-KR" altLang="en-US" sz="16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강원도 선도 산업 </a:t>
                </a:r>
                <a:endParaRPr lang="en-US" altLang="ko-KR" sz="16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 fontAlgn="base"/>
                <a:r>
                  <a:rPr lang="en-US" altLang="ko-KR" sz="16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: </a:t>
                </a:r>
                <a:r>
                  <a:rPr lang="ko-KR" altLang="en-US" sz="1600" spc="-100" dirty="0">
                    <a:ln>
                      <a:solidFill>
                        <a:srgbClr val="33296D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의료 융합 </a:t>
                </a:r>
                <a:endParaRPr lang="en-US" altLang="ko-KR" sz="1600" spc="-100" dirty="0">
                  <a:ln>
                    <a:solidFill>
                      <a:srgbClr val="33296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83124FA-A50A-42DA-8C04-3E9DCDF79EE8}"/>
                </a:ext>
              </a:extLst>
            </p:cNvPr>
            <p:cNvSpPr/>
            <p:nvPr/>
          </p:nvSpPr>
          <p:spPr>
            <a:xfrm>
              <a:off x="3120449" y="4552420"/>
              <a:ext cx="239838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[</a:t>
              </a:r>
              <a:r>
                <a:rPr lang="ko-KR" altLang="en-US" sz="9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출처</a:t>
              </a:r>
              <a:r>
                <a:rPr lang="en-US" altLang="ko-KR" sz="9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] </a:t>
              </a:r>
              <a:r>
                <a:rPr lang="ko-KR" altLang="en-US" sz="900" dirty="0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강원 지역 사업 </a:t>
              </a:r>
              <a:r>
                <a:rPr lang="ko-KR" altLang="en-US" sz="900" dirty="0" err="1">
                  <a:ln>
                    <a:solidFill>
                      <a:srgbClr val="33296D">
                        <a:alpha val="20000"/>
                      </a:srgb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평가단</a:t>
              </a:r>
              <a:endParaRPr lang="en-US" altLang="ko-KR" sz="900" dirty="0">
                <a:ln>
                  <a:solidFill>
                    <a:srgbClr val="33296D">
                      <a:alpha val="20000"/>
                    </a:srgb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025789D-683C-4078-93C0-226603729703}"/>
                </a:ext>
              </a:extLst>
            </p:cNvPr>
            <p:cNvSpPr/>
            <p:nvPr/>
          </p:nvSpPr>
          <p:spPr>
            <a:xfrm>
              <a:off x="3231118" y="5451870"/>
              <a:ext cx="969188" cy="969188"/>
            </a:xfrm>
            <a:prstGeom prst="ellipse">
              <a:avLst/>
            </a:prstGeom>
            <a:solidFill>
              <a:srgbClr val="82D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7A4776-DB19-4752-AA43-C963F84D2526}"/>
                </a:ext>
              </a:extLst>
            </p:cNvPr>
            <p:cNvSpPr txBox="1"/>
            <p:nvPr/>
          </p:nvSpPr>
          <p:spPr>
            <a:xfrm>
              <a:off x="3336305" y="5724590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의료</a:t>
              </a: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AF4B5E20-9F9E-46DD-A34C-504808B83B75}"/>
                </a:ext>
              </a:extLst>
            </p:cNvPr>
            <p:cNvSpPr/>
            <p:nvPr/>
          </p:nvSpPr>
          <p:spPr>
            <a:xfrm rot="10800000">
              <a:off x="3659793" y="5191027"/>
              <a:ext cx="111840" cy="95423"/>
            </a:xfrm>
            <a:prstGeom prst="triangle">
              <a:avLst/>
            </a:prstGeom>
            <a:solidFill>
              <a:srgbClr val="82D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3296D"/>
                </a:solidFill>
              </a:endParaRPr>
            </a:p>
          </p:txBody>
        </p:sp>
        <p:pic>
          <p:nvPicPr>
            <p:cNvPr id="43" name="그림 42" descr="옅은이(가) 표시된 사진&#10;&#10;자동 생성된 설명">
              <a:extLst>
                <a:ext uri="{FF2B5EF4-FFF2-40B4-BE49-F238E27FC236}">
                  <a16:creationId xmlns:a16="http://schemas.microsoft.com/office/drawing/2014/main" id="{D7A580B0-89A1-43AD-A69E-0EA5D221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098" y="2155937"/>
              <a:ext cx="1815490" cy="1815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8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172586" y="1751987"/>
            <a:ext cx="5585376" cy="81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B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en-US" altLang="ko-KR" sz="4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B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09" y="1287358"/>
            <a:ext cx="1844721" cy="2923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B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9EB220-173F-40AA-9D1E-AD58D8561529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C248C9-42D3-49FA-81F0-770509160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-3" b="70309"/>
          <a:stretch/>
        </p:blipFill>
        <p:spPr>
          <a:xfrm>
            <a:off x="5143373" y="3182067"/>
            <a:ext cx="4762627" cy="1413993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EDE95036-A5DE-432C-B76B-213DD5E791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60" y="3767742"/>
            <a:ext cx="876482" cy="876482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A775663E-9870-4239-B0E9-D4F995964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26" y="3774154"/>
            <a:ext cx="876482" cy="876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3" y="2570224"/>
            <a:ext cx="3586623" cy="190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춘천시 자동차 등록 현황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춘천시 </a:t>
            </a:r>
            <a:r>
              <a:rPr lang="ko-KR" altLang="en-US" spc="-54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동별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인구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춘천시 버스정류장</a:t>
            </a: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가로등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ko-KR" altLang="en-US" spc="-54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동별</a:t>
            </a: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스마트 가로등 개수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ko-KR" altLang="en-US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2D7F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춘천시 주차장 현황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2D7F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86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5FFB25-D112-4E1C-B419-43008BEAAC25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B9492E8-D923-42EE-B4E0-B0E45961A956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83ABE6-4874-41B8-ACEB-FC05A423604E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17BA78-CE67-4321-BE37-95F2539FA46F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75CACD7-B6DA-4E51-BD33-A491E330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20" y="1786839"/>
            <a:ext cx="6857960" cy="452266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837D58-E42B-4DFD-8FE5-BDB901448BEA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64587D5C-354D-4608-AC86-CA35EA4BF93F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22205F-18E2-4D09-A8F2-363B2B26AA9B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28BF153-09CB-4442-B366-E97F74944AA4}"/>
              </a:ext>
            </a:extLst>
          </p:cNvPr>
          <p:cNvGrpSpPr/>
          <p:nvPr/>
        </p:nvGrpSpPr>
        <p:grpSpPr>
          <a:xfrm>
            <a:off x="487517" y="129596"/>
            <a:ext cx="5001831" cy="971804"/>
            <a:chOff x="753168" y="53548"/>
            <a:chExt cx="3523979" cy="653150"/>
          </a:xfrm>
          <a:noFill/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C3F199-9A8C-4936-AC45-DFC4AFE3B3E9}"/>
                </a:ext>
              </a:extLst>
            </p:cNvPr>
            <p:cNvSpPr txBox="1"/>
            <p:nvPr/>
          </p:nvSpPr>
          <p:spPr>
            <a:xfrm>
              <a:off x="1371036" y="116808"/>
              <a:ext cx="2906111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춘천시 자동차 등록현황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8FE036-17E4-4753-BF52-292C44E1D71F}"/>
                </a:ext>
              </a:extLst>
            </p:cNvPr>
            <p:cNvSpPr txBox="1"/>
            <p:nvPr/>
          </p:nvSpPr>
          <p:spPr>
            <a:xfrm>
              <a:off x="753168" y="53548"/>
              <a:ext cx="445201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7FC3B0CA-F386-4615-AC47-B5474A0AAC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4C2DEBD-BDB8-467E-8F85-801375E42D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42" y="2272441"/>
            <a:ext cx="3556123" cy="35561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E4E8DE-20E7-41D2-BEBE-4125E06B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65"/>
          <a:stretch/>
        </p:blipFill>
        <p:spPr>
          <a:xfrm>
            <a:off x="384735" y="2132262"/>
            <a:ext cx="5509518" cy="38364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332C2E-B019-490F-A92D-CB9E6E13A6C7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5C377B-C40C-4CAE-ACEA-3A63A1EDBEC4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ED10CD-888E-4D43-BDBB-9334A3228BA2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E2D05C-0A4D-4036-873F-3BBD95E10081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3D2AC0-11E4-4BF0-850D-9E56EB36D414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1555F3AB-819B-4A28-8010-95BEE4820B19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F4023A-FDFB-47AA-ACF3-97642F6AB7E7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AEDB41-BBA5-45D7-8AA3-C7114BAB235C}"/>
              </a:ext>
            </a:extLst>
          </p:cNvPr>
          <p:cNvGrpSpPr/>
          <p:nvPr/>
        </p:nvGrpSpPr>
        <p:grpSpPr>
          <a:xfrm>
            <a:off x="487517" y="129596"/>
            <a:ext cx="5001831" cy="971804"/>
            <a:chOff x="753168" y="53548"/>
            <a:chExt cx="3523979" cy="653150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753DC1-B3F6-429B-A5E9-D28078E66140}"/>
                </a:ext>
              </a:extLst>
            </p:cNvPr>
            <p:cNvSpPr txBox="1"/>
            <p:nvPr/>
          </p:nvSpPr>
          <p:spPr>
            <a:xfrm>
              <a:off x="1371036" y="116808"/>
              <a:ext cx="2906111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춘천시 자동차 등록현황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239F53-2A62-4D92-8285-74A39B06ACB0}"/>
                </a:ext>
              </a:extLst>
            </p:cNvPr>
            <p:cNvSpPr txBox="1"/>
            <p:nvPr/>
          </p:nvSpPr>
          <p:spPr>
            <a:xfrm>
              <a:off x="753168" y="53548"/>
              <a:ext cx="445201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6668CFE-3449-4609-BEBD-4FC4242ADC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2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5FFB25-D112-4E1C-B419-43008BEAAC25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B9492E8-D923-42EE-B4E0-B0E45961A956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83ABE6-4874-41B8-ACEB-FC05A423604E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17BA78-CE67-4321-BE37-95F2539FA46F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650C5593-E5E4-4BB5-A7B3-C789FCD0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5" y="1333908"/>
            <a:ext cx="4568265" cy="27261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01E18B-4DA7-4D58-B9F8-6573C5414B62}"/>
              </a:ext>
            </a:extLst>
          </p:cNvPr>
          <p:cNvSpPr txBox="1"/>
          <p:nvPr/>
        </p:nvSpPr>
        <p:spPr>
          <a:xfrm>
            <a:off x="470416" y="348409"/>
            <a:ext cx="631904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468A5E1-60AD-40DF-A3B5-F32CCD683BAF}"/>
              </a:ext>
            </a:extLst>
          </p:cNvPr>
          <p:cNvGrpSpPr/>
          <p:nvPr/>
        </p:nvGrpSpPr>
        <p:grpSpPr>
          <a:xfrm>
            <a:off x="694003" y="348409"/>
            <a:ext cx="3159172" cy="971804"/>
            <a:chOff x="869330" y="200612"/>
            <a:chExt cx="3159172" cy="971804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C01681-2DEF-4B21-A452-34E6430404C3}"/>
                </a:ext>
              </a:extLst>
            </p:cNvPr>
            <p:cNvSpPr txBox="1"/>
            <p:nvPr/>
          </p:nvSpPr>
          <p:spPr>
            <a:xfrm>
              <a:off x="1500246" y="324502"/>
              <a:ext cx="252825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6BAEC2-7C16-408B-A6F6-CDCB5AAA186F}"/>
                </a:ext>
              </a:extLst>
            </p:cNvPr>
            <p:cNvSpPr txBox="1"/>
            <p:nvPr/>
          </p:nvSpPr>
          <p:spPr>
            <a:xfrm>
              <a:off x="869330" y="200612"/>
              <a:ext cx="184730" cy="97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0C899C-73FE-456A-B932-219FA634591F}"/>
              </a:ext>
            </a:extLst>
          </p:cNvPr>
          <p:cNvSpPr/>
          <p:nvPr/>
        </p:nvSpPr>
        <p:spPr>
          <a:xfrm>
            <a:off x="0" y="187970"/>
            <a:ext cx="9906000" cy="656276"/>
          </a:xfrm>
          <a:prstGeom prst="rect">
            <a:avLst/>
          </a:prstGeom>
          <a:solidFill>
            <a:srgbClr val="007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293C915-1174-40F9-B790-F5A6CFE64888}"/>
              </a:ext>
            </a:extLst>
          </p:cNvPr>
          <p:cNvSpPr/>
          <p:nvPr/>
        </p:nvSpPr>
        <p:spPr>
          <a:xfrm>
            <a:off x="527463" y="823982"/>
            <a:ext cx="779215" cy="209184"/>
          </a:xfrm>
          <a:prstGeom prst="parallelogram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C2F42C-2BDE-4B3E-A2B6-C313E0E2DB4F}"/>
              </a:ext>
            </a:extLst>
          </p:cNvPr>
          <p:cNvSpPr/>
          <p:nvPr/>
        </p:nvSpPr>
        <p:spPr>
          <a:xfrm>
            <a:off x="384735" y="182365"/>
            <a:ext cx="858489" cy="850800"/>
          </a:xfrm>
          <a:prstGeom prst="rect">
            <a:avLst/>
          </a:prstGeom>
          <a:solidFill>
            <a:srgbClr val="82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8CE1A9-3D31-4989-A3F8-F0D3836FC4D5}"/>
              </a:ext>
            </a:extLst>
          </p:cNvPr>
          <p:cNvGrpSpPr/>
          <p:nvPr/>
        </p:nvGrpSpPr>
        <p:grpSpPr>
          <a:xfrm>
            <a:off x="487517" y="129596"/>
            <a:ext cx="3881332" cy="971804"/>
            <a:chOff x="753168" y="53548"/>
            <a:chExt cx="2734545" cy="653150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7C5EA8-D3AC-4A86-9B4D-AC4954EC8CA0}"/>
                </a:ext>
              </a:extLst>
            </p:cNvPr>
            <p:cNvSpPr txBox="1"/>
            <p:nvPr/>
          </p:nvSpPr>
          <p:spPr>
            <a:xfrm>
              <a:off x="1371036" y="116808"/>
              <a:ext cx="2116677" cy="39302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춘천시 </a:t>
              </a:r>
              <a:r>
                <a:rPr lang="ko-KR" altLang="en-US" sz="3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동별</a:t>
              </a:r>
              <a:r>
                <a:rPr lang="ko-KR" altLang="en-US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인구</a:t>
              </a:r>
              <a:endPara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69CD02-0D3B-4B6A-A99C-AE7E5BA15D41}"/>
                </a:ext>
              </a:extLst>
            </p:cNvPr>
            <p:cNvSpPr txBox="1"/>
            <p:nvPr/>
          </p:nvSpPr>
          <p:spPr>
            <a:xfrm>
              <a:off x="753168" y="53548"/>
              <a:ext cx="445200" cy="6531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715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BAE3D64-CCB6-482C-A824-F16576BD6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3" y="71659"/>
            <a:ext cx="1025868" cy="1025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AAACB-48D8-4B95-A211-97604E5FC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16" y="4060029"/>
            <a:ext cx="4207813" cy="27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2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2D7FC">
            <a:alpha val="74902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2983</TotalTime>
  <Words>1162</Words>
  <Application>Microsoft Office PowerPoint</Application>
  <PresentationFormat>A4 용지(210x297mm)</PresentationFormat>
  <Paragraphs>397</Paragraphs>
  <Slides>28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나눔스퀘어</vt:lpstr>
      <vt:lpstr>KoPubWorld돋움체 Medium</vt:lpstr>
      <vt:lpstr>Arial</vt:lpstr>
      <vt:lpstr>나눔스퀘어 ExtraBold</vt:lpstr>
      <vt:lpstr>Calibri Light</vt:lpstr>
      <vt:lpstr>나눔스퀘어 Bold</vt:lpstr>
      <vt:lpstr>Calibri</vt:lpstr>
      <vt:lpstr>KoPubWorld돋움체 Bold</vt:lpstr>
      <vt:lpstr>KoPubWorld돋움체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AY</dc:creator>
  <cp:lastModifiedBy>JeongMirye</cp:lastModifiedBy>
  <cp:revision>285</cp:revision>
  <dcterms:created xsi:type="dcterms:W3CDTF">2016-06-20T00:21:39Z</dcterms:created>
  <dcterms:modified xsi:type="dcterms:W3CDTF">2020-08-28T02:35:24Z</dcterms:modified>
</cp:coreProperties>
</file>